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8"/>
  </p:normalViewPr>
  <p:slideViewPr>
    <p:cSldViewPr>
      <p:cViewPr varScale="1">
        <p:scale>
          <a:sx n="78" d="100"/>
          <a:sy n="78" d="100"/>
        </p:scale>
        <p:origin x="552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6020" y="855930"/>
            <a:ext cx="14305280" cy="18484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rgbClr val="004E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1" i="0">
                <a:solidFill>
                  <a:srgbClr val="4848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rgbClr val="004E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rgbClr val="4848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28720" y="2016944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rgbClr val="004E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49" y="-49"/>
            <a:ext cx="18278475" cy="7058025"/>
          </a:xfrm>
          <a:custGeom>
            <a:avLst/>
            <a:gdLst/>
            <a:ahLst/>
            <a:cxnLst/>
            <a:rect l="l" t="t" r="r" b="b"/>
            <a:pathLst>
              <a:path w="18278475" h="7058025">
                <a:moveTo>
                  <a:pt x="18277895" y="0"/>
                </a:moveTo>
                <a:lnTo>
                  <a:pt x="18277895" y="7057528"/>
                </a:lnTo>
                <a:lnTo>
                  <a:pt x="0" y="7057528"/>
                </a:lnTo>
                <a:lnTo>
                  <a:pt x="0" y="0"/>
                </a:lnTo>
                <a:lnTo>
                  <a:pt x="18277895" y="0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rgbClr val="004E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49" y="-49"/>
            <a:ext cx="18278475" cy="7058025"/>
          </a:xfrm>
          <a:custGeom>
            <a:avLst/>
            <a:gdLst/>
            <a:ahLst/>
            <a:cxnLst/>
            <a:rect l="l" t="t" r="r" b="b"/>
            <a:pathLst>
              <a:path w="18278475" h="7058025">
                <a:moveTo>
                  <a:pt x="18277895" y="0"/>
                </a:moveTo>
                <a:lnTo>
                  <a:pt x="18277895" y="7057528"/>
                </a:lnTo>
                <a:lnTo>
                  <a:pt x="0" y="7057528"/>
                </a:lnTo>
                <a:lnTo>
                  <a:pt x="0" y="0"/>
                </a:lnTo>
                <a:lnTo>
                  <a:pt x="18277895" y="0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855930"/>
            <a:ext cx="16807815" cy="924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rgbClr val="004E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2975186"/>
            <a:ext cx="16125825" cy="5128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1" i="0">
                <a:solidFill>
                  <a:srgbClr val="4848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smcniel@okacte.or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4163695"/>
          </a:xfrm>
          <a:custGeom>
            <a:avLst/>
            <a:gdLst/>
            <a:ahLst/>
            <a:cxnLst/>
            <a:rect l="l" t="t" r="r" b="b"/>
            <a:pathLst>
              <a:path w="18288000" h="4163695">
                <a:moveTo>
                  <a:pt x="18287952" y="0"/>
                </a:moveTo>
                <a:lnTo>
                  <a:pt x="18287952" y="4163068"/>
                </a:lnTo>
                <a:lnTo>
                  <a:pt x="0" y="4163068"/>
                </a:lnTo>
                <a:lnTo>
                  <a:pt x="0" y="0"/>
                </a:lnTo>
                <a:lnTo>
                  <a:pt x="18287952" y="0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9235" y="6407002"/>
            <a:ext cx="5333999" cy="2847974"/>
          </a:xfrm>
          <a:prstGeom prst="rect">
            <a:avLst/>
          </a:prstGeom>
        </p:spPr>
      </p:pic>
      <p:sp>
        <p:nvSpPr>
          <p:cNvPr id="4" name="object 4" descr="$PPTXTitle"/>
          <p:cNvSpPr txBox="1"/>
          <p:nvPr/>
        </p:nvSpPr>
        <p:spPr>
          <a:xfrm>
            <a:off x="2179741" y="785520"/>
            <a:ext cx="9862185" cy="269049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12700" marR="5080">
              <a:lnSpc>
                <a:spcPts val="9820"/>
              </a:lnSpc>
              <a:spcBef>
                <a:spcPts val="1540"/>
              </a:spcBef>
            </a:pPr>
            <a:r>
              <a:rPr sz="9300" b="1" spc="515" dirty="0">
                <a:solidFill>
                  <a:srgbClr val="FFFFFF"/>
                </a:solidFill>
                <a:latin typeface="Arial"/>
                <a:cs typeface="Arial"/>
              </a:rPr>
              <a:t>State</a:t>
            </a:r>
            <a:r>
              <a:rPr sz="93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spc="395" dirty="0">
                <a:solidFill>
                  <a:srgbClr val="FFFFFF"/>
                </a:solidFill>
                <a:latin typeface="Arial"/>
                <a:cs typeface="Arial"/>
              </a:rPr>
              <a:t>Questions </a:t>
            </a:r>
            <a:r>
              <a:rPr sz="9300" b="1" spc="835" dirty="0">
                <a:solidFill>
                  <a:srgbClr val="FFFFFF"/>
                </a:solidFill>
                <a:latin typeface="Arial"/>
                <a:cs typeface="Arial"/>
              </a:rPr>
              <a:t>844,</a:t>
            </a:r>
            <a:r>
              <a:rPr sz="93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spc="765" dirty="0">
                <a:solidFill>
                  <a:srgbClr val="FFFFFF"/>
                </a:solidFill>
                <a:latin typeface="Arial"/>
                <a:cs typeface="Arial"/>
              </a:rPr>
              <a:t>847</a:t>
            </a:r>
            <a:r>
              <a:rPr sz="93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93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spc="760" dirty="0">
                <a:solidFill>
                  <a:srgbClr val="FFFFFF"/>
                </a:solidFill>
                <a:latin typeface="Arial"/>
                <a:cs typeface="Arial"/>
              </a:rPr>
              <a:t>843</a:t>
            </a:r>
            <a:endParaRPr sz="9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1251" y="4845575"/>
            <a:ext cx="15476219" cy="92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900" b="1" spc="32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5900" b="1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900" b="1" spc="459" dirty="0">
                <a:solidFill>
                  <a:srgbClr val="484848"/>
                </a:solidFill>
                <a:latin typeface="Arial"/>
                <a:cs typeface="Arial"/>
              </a:rPr>
              <a:t>Impact</a:t>
            </a:r>
            <a:r>
              <a:rPr sz="5900" b="1" spc="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900" b="1" spc="355" dirty="0">
                <a:solidFill>
                  <a:srgbClr val="484848"/>
                </a:solidFill>
                <a:latin typeface="Arial"/>
                <a:cs typeface="Arial"/>
              </a:rPr>
              <a:t>on</a:t>
            </a:r>
            <a:r>
              <a:rPr sz="5900" b="1" spc="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900" b="1" spc="420" dirty="0">
                <a:solidFill>
                  <a:srgbClr val="484848"/>
                </a:solidFill>
                <a:latin typeface="Arial"/>
                <a:cs typeface="Arial"/>
              </a:rPr>
              <a:t>Oklahoma</a:t>
            </a:r>
            <a:r>
              <a:rPr sz="5900" b="1" spc="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900" b="1" spc="345" dirty="0">
                <a:solidFill>
                  <a:srgbClr val="484848"/>
                </a:solidFill>
                <a:latin typeface="Arial"/>
                <a:cs typeface="Arial"/>
              </a:rPr>
              <a:t>Communities</a:t>
            </a:r>
            <a:endParaRPr sz="5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227627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0"/>
              </a:spcBef>
            </a:pPr>
            <a:r>
              <a:rPr dirty="0"/>
              <a:t>KEY</a:t>
            </a:r>
            <a:r>
              <a:rPr spc="130" dirty="0"/>
              <a:t> </a:t>
            </a:r>
            <a:r>
              <a:rPr dirty="0"/>
              <a:t>MESSAGES</a:t>
            </a:r>
            <a:r>
              <a:rPr spc="130" dirty="0"/>
              <a:t> </a:t>
            </a:r>
            <a:r>
              <a:rPr spc="165" dirty="0"/>
              <a:t>FOR</a:t>
            </a:r>
            <a:r>
              <a:rPr spc="130" dirty="0"/>
              <a:t> </a:t>
            </a:r>
            <a:r>
              <a:rPr spc="-10" dirty="0"/>
              <a:t>STAFF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2898209"/>
            <a:ext cx="104775" cy="10477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50020" y="2362262"/>
            <a:ext cx="16096615" cy="542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8015">
              <a:lnSpc>
                <a:spcPct val="148900"/>
              </a:lnSpc>
              <a:spcBef>
                <a:spcPts val="100"/>
              </a:spcBef>
            </a:pPr>
            <a:r>
              <a:rPr sz="3400" spc="200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20" dirty="0">
                <a:solidFill>
                  <a:srgbClr val="484848"/>
                </a:solidFill>
                <a:latin typeface="Arial"/>
                <a:cs typeface="Arial"/>
              </a:rPr>
              <a:t>taxes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75" dirty="0">
                <a:solidFill>
                  <a:srgbClr val="484848"/>
                </a:solidFill>
                <a:latin typeface="Arial"/>
                <a:cs typeface="Arial"/>
              </a:rPr>
              <a:t>stay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90" dirty="0">
                <a:solidFill>
                  <a:srgbClr val="484848"/>
                </a:solidFill>
                <a:latin typeface="Arial"/>
                <a:cs typeface="Arial"/>
              </a:rPr>
              <a:t>support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0" dirty="0">
                <a:solidFill>
                  <a:srgbClr val="484848"/>
                </a:solidFill>
                <a:latin typeface="Arial"/>
                <a:cs typeface="Arial"/>
              </a:rPr>
              <a:t>priorities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services,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100" dirty="0">
                <a:solidFill>
                  <a:srgbClr val="484848"/>
                </a:solidFill>
                <a:latin typeface="Arial"/>
                <a:cs typeface="Arial"/>
              </a:rPr>
              <a:t>like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public </a:t>
            </a:r>
            <a:r>
              <a:rPr sz="3400" spc="65" dirty="0">
                <a:solidFill>
                  <a:srgbClr val="484848"/>
                </a:solidFill>
                <a:latin typeface="Arial"/>
                <a:cs typeface="Arial"/>
              </a:rPr>
              <a:t>education,</a:t>
            </a:r>
            <a:r>
              <a:rPr sz="3400" spc="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20" dirty="0">
                <a:solidFill>
                  <a:srgbClr val="484848"/>
                </a:solidFill>
                <a:latin typeface="Arial"/>
                <a:cs typeface="Arial"/>
              </a:rPr>
              <a:t>emergency</a:t>
            </a:r>
            <a:r>
              <a:rPr sz="3400" spc="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services,</a:t>
            </a:r>
            <a:r>
              <a:rPr sz="3400" spc="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05" dirty="0">
                <a:solidFill>
                  <a:srgbClr val="484848"/>
                </a:solidFill>
                <a:latin typeface="Arial"/>
                <a:cs typeface="Arial"/>
              </a:rPr>
              <a:t>roads</a:t>
            </a:r>
            <a:r>
              <a:rPr sz="3400" spc="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spc="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60" dirty="0">
                <a:solidFill>
                  <a:srgbClr val="484848"/>
                </a:solidFill>
                <a:latin typeface="Arial"/>
                <a:cs typeface="Arial"/>
              </a:rPr>
              <a:t>bridges,</a:t>
            </a:r>
            <a:r>
              <a:rPr sz="3400" spc="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spc="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40" dirty="0">
                <a:solidFill>
                  <a:srgbClr val="484848"/>
                </a:solidFill>
                <a:latin typeface="Arial"/>
                <a:cs typeface="Arial"/>
              </a:rPr>
              <a:t>CareerTech.</a:t>
            </a:r>
            <a:endParaRPr sz="3400">
              <a:latin typeface="Arial"/>
              <a:cs typeface="Arial"/>
            </a:endParaRPr>
          </a:p>
          <a:p>
            <a:pPr marL="12700" marR="5080">
              <a:lnSpc>
                <a:spcPct val="148900"/>
              </a:lnSpc>
            </a:pP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SQ</a:t>
            </a:r>
            <a:r>
              <a:rPr sz="3400" spc="-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844,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847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75" dirty="0">
                <a:solidFill>
                  <a:srgbClr val="484848"/>
                </a:solidFill>
                <a:latin typeface="Arial"/>
                <a:cs typeface="Arial"/>
              </a:rPr>
              <a:t>843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65" dirty="0">
                <a:solidFill>
                  <a:srgbClr val="484848"/>
                </a:solidFill>
                <a:latin typeface="Arial"/>
                <a:cs typeface="Arial"/>
              </a:rPr>
              <a:t>would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45" dirty="0">
                <a:solidFill>
                  <a:srgbClr val="484848"/>
                </a:solidFill>
                <a:latin typeface="Arial"/>
                <a:cs typeface="Arial"/>
              </a:rPr>
              <a:t>impact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0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75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45" dirty="0">
                <a:solidFill>
                  <a:srgbClr val="484848"/>
                </a:solidFill>
                <a:latin typeface="Arial"/>
                <a:cs typeface="Arial"/>
              </a:rPr>
              <a:t>critical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0" dirty="0">
                <a:solidFill>
                  <a:srgbClr val="484848"/>
                </a:solidFill>
                <a:latin typeface="Arial"/>
                <a:cs typeface="Arial"/>
              </a:rPr>
              <a:t>community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services. </a:t>
            </a:r>
            <a:r>
              <a:rPr sz="3400" spc="135" dirty="0">
                <a:solidFill>
                  <a:srgbClr val="484848"/>
                </a:solidFill>
                <a:latin typeface="Arial"/>
                <a:cs typeface="Arial"/>
              </a:rPr>
              <a:t>Critical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0" dirty="0">
                <a:solidFill>
                  <a:srgbClr val="484848"/>
                </a:solidFill>
                <a:latin typeface="Arial"/>
                <a:cs typeface="Arial"/>
              </a:rPr>
              <a:t>community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70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5" dirty="0">
                <a:solidFill>
                  <a:srgbClr val="484848"/>
                </a:solidFill>
                <a:latin typeface="Arial"/>
                <a:cs typeface="Arial"/>
              </a:rPr>
              <a:t>depend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50" dirty="0">
                <a:solidFill>
                  <a:srgbClr val="484848"/>
                </a:solidFill>
                <a:latin typeface="Arial"/>
                <a:cs typeface="Arial"/>
              </a:rPr>
              <a:t>on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20" dirty="0">
                <a:solidFill>
                  <a:srgbClr val="484848"/>
                </a:solidFill>
                <a:latin typeface="Arial"/>
                <a:cs typeface="Arial"/>
              </a:rPr>
              <a:t>stable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funding.</a:t>
            </a:r>
            <a:endParaRPr sz="3400">
              <a:latin typeface="Arial"/>
              <a:cs typeface="Arial"/>
            </a:endParaRPr>
          </a:p>
          <a:p>
            <a:pPr marL="12700" marR="1627505">
              <a:lnSpc>
                <a:spcPct val="148900"/>
              </a:lnSpc>
            </a:pP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Stable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0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helps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0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5" dirty="0">
                <a:solidFill>
                  <a:srgbClr val="484848"/>
                </a:solidFill>
                <a:latin typeface="Arial"/>
                <a:cs typeface="Arial"/>
              </a:rPr>
              <a:t>CareerTech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25" dirty="0">
                <a:solidFill>
                  <a:srgbClr val="484848"/>
                </a:solidFill>
                <a:latin typeface="Arial"/>
                <a:cs typeface="Arial"/>
              </a:rPr>
              <a:t>system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80" dirty="0">
                <a:solidFill>
                  <a:srgbClr val="484848"/>
                </a:solidFill>
                <a:latin typeface="Arial"/>
                <a:cs typeface="Arial"/>
              </a:rPr>
              <a:t>meet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0" dirty="0">
                <a:solidFill>
                  <a:srgbClr val="484848"/>
                </a:solidFill>
                <a:latin typeface="Arial"/>
                <a:cs typeface="Arial"/>
              </a:rPr>
              <a:t>community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local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business</a:t>
            </a:r>
            <a:r>
              <a:rPr sz="3400" spc="-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needs.</a:t>
            </a:r>
            <a:endParaRPr sz="3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95"/>
              </a:spcBef>
            </a:pPr>
            <a:r>
              <a:rPr sz="3400" spc="105" dirty="0">
                <a:solidFill>
                  <a:srgbClr val="484848"/>
                </a:solidFill>
                <a:latin typeface="Arial"/>
                <a:cs typeface="Arial"/>
              </a:rPr>
              <a:t>Neither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75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34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0" dirty="0">
                <a:solidFill>
                  <a:srgbClr val="484848"/>
                </a:solidFill>
                <a:latin typeface="Arial"/>
                <a:cs typeface="Arial"/>
              </a:rPr>
              <a:t>Question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5" dirty="0">
                <a:solidFill>
                  <a:srgbClr val="484848"/>
                </a:solidFill>
                <a:latin typeface="Arial"/>
                <a:cs typeface="Arial"/>
              </a:rPr>
              <a:t>identifies</a:t>
            </a:r>
            <a:r>
              <a:rPr sz="34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0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0" dirty="0">
                <a:solidFill>
                  <a:srgbClr val="484848"/>
                </a:solidFill>
                <a:latin typeface="Arial"/>
                <a:cs typeface="Arial"/>
              </a:rPr>
              <a:t>dedicated</a:t>
            </a:r>
            <a:r>
              <a:rPr sz="34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14" dirty="0">
                <a:solidFill>
                  <a:srgbClr val="484848"/>
                </a:solidFill>
                <a:latin typeface="Arial"/>
                <a:cs typeface="Arial"/>
              </a:rPr>
              <a:t>replacement</a:t>
            </a:r>
            <a:r>
              <a:rPr sz="34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0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source.</a:t>
            </a:r>
            <a:endParaRPr sz="34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4441259"/>
            <a:ext cx="104775" cy="104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5212784"/>
            <a:ext cx="104775" cy="1047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5984309"/>
            <a:ext cx="104775" cy="1047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5899" y="7527359"/>
            <a:ext cx="104775" cy="1047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227627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QUESTIONS?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2759028"/>
            <a:ext cx="8565515" cy="3130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800"/>
              </a:lnSpc>
              <a:spcBef>
                <a:spcPts val="100"/>
              </a:spcBef>
            </a:pPr>
            <a:r>
              <a:rPr sz="6800" b="1" spc="80" dirty="0">
                <a:solidFill>
                  <a:srgbClr val="484848"/>
                </a:solidFill>
                <a:latin typeface="Arial"/>
                <a:cs typeface="Arial"/>
              </a:rPr>
              <a:t>Skye</a:t>
            </a:r>
            <a:r>
              <a:rPr sz="6800" b="1" spc="-3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800" b="1" spc="145" dirty="0">
                <a:solidFill>
                  <a:srgbClr val="484848"/>
                </a:solidFill>
                <a:latin typeface="Arial"/>
                <a:cs typeface="Arial"/>
              </a:rPr>
              <a:t>McNiel </a:t>
            </a:r>
            <a:r>
              <a:rPr sz="6800" b="1" spc="-10" dirty="0">
                <a:solidFill>
                  <a:srgbClr val="484848"/>
                </a:solidFill>
                <a:latin typeface="Arial"/>
                <a:cs typeface="Arial"/>
                <a:hlinkClick r:id="rId2"/>
              </a:rPr>
              <a:t>smcniel@okacte.org</a:t>
            </a:r>
            <a:endParaRPr sz="6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1901080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pc="560" dirty="0"/>
              <a:t>WHY</a:t>
            </a:r>
            <a:r>
              <a:rPr spc="40" dirty="0"/>
              <a:t> </a:t>
            </a:r>
            <a:r>
              <a:rPr spc="160" dirty="0"/>
              <a:t>IT</a:t>
            </a:r>
            <a:r>
              <a:rPr spc="40" dirty="0"/>
              <a:t> </a:t>
            </a:r>
            <a:r>
              <a:rPr spc="95" dirty="0"/>
              <a:t>MATTERS</a:t>
            </a:r>
            <a:r>
              <a:rPr spc="40" dirty="0"/>
              <a:t> </a:t>
            </a:r>
            <a:r>
              <a:rPr spc="170" dirty="0"/>
              <a:t>TO</a:t>
            </a:r>
            <a:r>
              <a:rPr spc="40" dirty="0"/>
              <a:t> </a:t>
            </a:r>
            <a:r>
              <a:rPr spc="65" dirty="0"/>
              <a:t>US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2509272"/>
            <a:ext cx="104775" cy="10477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50020" y="2144776"/>
            <a:ext cx="15386050" cy="3892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sz="3400" spc="155" dirty="0">
                <a:solidFill>
                  <a:srgbClr val="484848"/>
                </a:solidFill>
                <a:latin typeface="Arial"/>
                <a:cs typeface="Arial"/>
              </a:rPr>
              <a:t>Whether</a:t>
            </a:r>
            <a:r>
              <a:rPr sz="34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you</a:t>
            </a:r>
            <a:r>
              <a:rPr sz="34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5" dirty="0">
                <a:solidFill>
                  <a:srgbClr val="484848"/>
                </a:solidFill>
                <a:latin typeface="Arial"/>
                <a:cs typeface="Arial"/>
              </a:rPr>
              <a:t>work</a:t>
            </a:r>
            <a:r>
              <a:rPr sz="34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35" dirty="0">
                <a:solidFill>
                  <a:srgbClr val="484848"/>
                </a:solidFill>
                <a:latin typeface="Arial"/>
                <a:cs typeface="Arial"/>
              </a:rPr>
              <a:t>at</a:t>
            </a:r>
            <a:r>
              <a:rPr sz="34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0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4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20" dirty="0">
                <a:solidFill>
                  <a:srgbClr val="484848"/>
                </a:solidFill>
                <a:latin typeface="Arial"/>
                <a:cs typeface="Arial"/>
              </a:rPr>
              <a:t>technology</a:t>
            </a:r>
            <a:r>
              <a:rPr sz="34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center,</a:t>
            </a:r>
            <a:r>
              <a:rPr sz="34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in</a:t>
            </a:r>
            <a:r>
              <a:rPr sz="34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0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4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120" dirty="0">
                <a:solidFill>
                  <a:srgbClr val="484848"/>
                </a:solidFill>
                <a:latin typeface="Arial"/>
                <a:cs typeface="Arial"/>
              </a:rPr>
              <a:t>K-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12</a:t>
            </a:r>
            <a:r>
              <a:rPr sz="34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5" dirty="0">
                <a:solidFill>
                  <a:srgbClr val="484848"/>
                </a:solidFill>
                <a:latin typeface="Arial"/>
                <a:cs typeface="Arial"/>
              </a:rPr>
              <a:t>CareerTech</a:t>
            </a:r>
            <a:r>
              <a:rPr sz="3400" spc="-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90" dirty="0">
                <a:solidFill>
                  <a:srgbClr val="484848"/>
                </a:solidFill>
                <a:latin typeface="Arial"/>
                <a:cs typeface="Arial"/>
              </a:rPr>
              <a:t>program</a:t>
            </a:r>
            <a:r>
              <a:rPr sz="34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20" dirty="0">
                <a:solidFill>
                  <a:srgbClr val="484848"/>
                </a:solidFill>
                <a:latin typeface="Arial"/>
                <a:cs typeface="Arial"/>
              </a:rPr>
              <a:t>or </a:t>
            </a:r>
            <a:r>
              <a:rPr sz="3400" spc="235" dirty="0">
                <a:solidFill>
                  <a:srgbClr val="484848"/>
                </a:solidFill>
                <a:latin typeface="Arial"/>
                <a:cs typeface="Arial"/>
              </a:rPr>
              <a:t>at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0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10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65" dirty="0">
                <a:solidFill>
                  <a:srgbClr val="484848"/>
                </a:solidFill>
                <a:latin typeface="Arial"/>
                <a:cs typeface="Arial"/>
              </a:rPr>
              <a:t>level,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changes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54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40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-40" dirty="0">
                <a:solidFill>
                  <a:srgbClr val="484848"/>
                </a:solidFill>
                <a:latin typeface="Arial"/>
                <a:cs typeface="Arial"/>
              </a:rPr>
              <a:t>could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60" dirty="0">
                <a:solidFill>
                  <a:srgbClr val="484848"/>
                </a:solidFill>
                <a:latin typeface="Arial"/>
                <a:cs typeface="Arial"/>
              </a:rPr>
              <a:t>affect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85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25" dirty="0">
                <a:solidFill>
                  <a:srgbClr val="484848"/>
                </a:solidFill>
                <a:latin typeface="Arial"/>
                <a:cs typeface="Arial"/>
              </a:rPr>
              <a:t>programs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30" dirty="0">
                <a:solidFill>
                  <a:srgbClr val="484848"/>
                </a:solidFill>
                <a:latin typeface="Arial"/>
                <a:cs typeface="Arial"/>
              </a:rPr>
              <a:t>and </a:t>
            </a:r>
            <a:r>
              <a:rPr sz="3400" b="1" spc="65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40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15" dirty="0">
                <a:solidFill>
                  <a:srgbClr val="484848"/>
                </a:solidFill>
                <a:latin typeface="Arial"/>
                <a:cs typeface="Arial"/>
              </a:rPr>
              <a:t>we</a:t>
            </a:r>
            <a:r>
              <a:rPr sz="340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55" dirty="0">
                <a:solidFill>
                  <a:srgbClr val="484848"/>
                </a:solidFill>
                <a:latin typeface="Arial"/>
                <a:cs typeface="Arial"/>
              </a:rPr>
              <a:t>provide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35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00" dirty="0">
                <a:solidFill>
                  <a:srgbClr val="484848"/>
                </a:solidFill>
                <a:latin typeface="Arial"/>
                <a:cs typeface="Arial"/>
              </a:rPr>
              <a:t>students,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00" dirty="0">
                <a:solidFill>
                  <a:srgbClr val="484848"/>
                </a:solidFill>
                <a:latin typeface="Arial"/>
                <a:cs typeface="Arial"/>
              </a:rPr>
              <a:t>adult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45" dirty="0">
                <a:solidFill>
                  <a:srgbClr val="484848"/>
                </a:solidFill>
                <a:latin typeface="Arial"/>
                <a:cs typeface="Arial"/>
              </a:rPr>
              <a:t>learners,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5" dirty="0">
                <a:solidFill>
                  <a:srgbClr val="484848"/>
                </a:solidFill>
                <a:latin typeface="Arial"/>
                <a:cs typeface="Arial"/>
              </a:rPr>
              <a:t>employers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0" dirty="0">
                <a:solidFill>
                  <a:srgbClr val="484848"/>
                </a:solidFill>
                <a:latin typeface="Arial"/>
                <a:cs typeface="Arial"/>
              </a:rPr>
              <a:t>our 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communities.</a:t>
            </a:r>
            <a:endParaRPr sz="3400">
              <a:latin typeface="Arial"/>
              <a:cs typeface="Arial"/>
            </a:endParaRPr>
          </a:p>
          <a:p>
            <a:pPr marL="12700" marR="679450">
              <a:lnSpc>
                <a:spcPct val="115799"/>
              </a:lnSpc>
              <a:spcBef>
                <a:spcPts val="2100"/>
              </a:spcBef>
            </a:pPr>
            <a:r>
              <a:rPr sz="3400" spc="-60" dirty="0">
                <a:solidFill>
                  <a:srgbClr val="484848"/>
                </a:solidFill>
                <a:latin typeface="Arial"/>
                <a:cs typeface="Arial"/>
              </a:rPr>
              <a:t>All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95" dirty="0">
                <a:solidFill>
                  <a:srgbClr val="484848"/>
                </a:solidFill>
                <a:latin typeface="Arial"/>
                <a:cs typeface="Arial"/>
              </a:rPr>
              <a:t>three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55" dirty="0">
                <a:solidFill>
                  <a:srgbClr val="484848"/>
                </a:solidFill>
                <a:latin typeface="Arial"/>
                <a:cs typeface="Arial"/>
              </a:rPr>
              <a:t>measures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have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0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0" dirty="0">
                <a:solidFill>
                  <a:srgbClr val="484848"/>
                </a:solidFill>
                <a:latin typeface="Arial"/>
                <a:cs typeface="Arial"/>
              </a:rPr>
              <a:t>potential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35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5" dirty="0">
                <a:solidFill>
                  <a:srgbClr val="484848"/>
                </a:solidFill>
                <a:latin typeface="Arial"/>
                <a:cs typeface="Arial"/>
              </a:rPr>
              <a:t>reduce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0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available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325" dirty="0">
                <a:solidFill>
                  <a:srgbClr val="484848"/>
                </a:solidFill>
                <a:latin typeface="Arial"/>
                <a:cs typeface="Arial"/>
              </a:rPr>
              <a:t>to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Oklahoma</a:t>
            </a:r>
            <a:r>
              <a:rPr sz="3400" spc="2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35" dirty="0">
                <a:solidFill>
                  <a:srgbClr val="484848"/>
                </a:solidFill>
                <a:latin typeface="Arial"/>
                <a:cs typeface="Arial"/>
              </a:rPr>
              <a:t>communities.</a:t>
            </a:r>
            <a:endParaRPr sz="34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5176272"/>
            <a:ext cx="104775" cy="104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1901080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pc="560" dirty="0"/>
              <a:t>WHY</a:t>
            </a:r>
            <a:r>
              <a:rPr spc="40" dirty="0"/>
              <a:t> </a:t>
            </a:r>
            <a:r>
              <a:rPr spc="160" dirty="0"/>
              <a:t>IT</a:t>
            </a:r>
            <a:r>
              <a:rPr spc="40" dirty="0"/>
              <a:t> </a:t>
            </a:r>
            <a:r>
              <a:rPr spc="95" dirty="0"/>
              <a:t>MATTERS</a:t>
            </a:r>
            <a:r>
              <a:rPr spc="40" dirty="0"/>
              <a:t> </a:t>
            </a:r>
            <a:r>
              <a:rPr spc="170" dirty="0"/>
              <a:t>TO</a:t>
            </a:r>
            <a:r>
              <a:rPr spc="40" dirty="0"/>
              <a:t> </a:t>
            </a:r>
            <a:r>
              <a:rPr spc="65" dirty="0"/>
              <a:t>US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3976122"/>
            <a:ext cx="104775" cy="1047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6043047"/>
            <a:ext cx="104775" cy="1047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7509897"/>
            <a:ext cx="104775" cy="1047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16000" y="2144776"/>
            <a:ext cx="15459710" cy="6226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20979">
              <a:lnSpc>
                <a:spcPct val="115799"/>
              </a:lnSpc>
              <a:spcBef>
                <a:spcPts val="100"/>
              </a:spcBef>
            </a:pPr>
            <a:r>
              <a:rPr sz="3400" b="1" spc="65" dirty="0">
                <a:solidFill>
                  <a:srgbClr val="484848"/>
                </a:solidFill>
                <a:latin typeface="Arial"/>
                <a:cs typeface="Arial"/>
              </a:rPr>
              <a:t>Approximately</a:t>
            </a:r>
            <a:r>
              <a:rPr sz="340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54" dirty="0">
                <a:solidFill>
                  <a:srgbClr val="484848"/>
                </a:solidFill>
                <a:latin typeface="Arial"/>
                <a:cs typeface="Arial"/>
              </a:rPr>
              <a:t>63%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04" dirty="0">
                <a:solidFill>
                  <a:srgbClr val="484848"/>
                </a:solidFill>
                <a:latin typeface="Arial"/>
                <a:cs typeface="Arial"/>
              </a:rPr>
              <a:t>of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60" dirty="0">
                <a:solidFill>
                  <a:srgbClr val="484848"/>
                </a:solidFill>
                <a:latin typeface="Arial"/>
                <a:cs typeface="Arial"/>
              </a:rPr>
              <a:t>revenue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29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-40" dirty="0">
                <a:solidFill>
                  <a:srgbClr val="484848"/>
                </a:solidFill>
                <a:latin typeface="Arial"/>
                <a:cs typeface="Arial"/>
              </a:rPr>
              <a:t>Oklahoma's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35" dirty="0">
                <a:solidFill>
                  <a:srgbClr val="484848"/>
                </a:solidFill>
                <a:latin typeface="Arial"/>
                <a:cs typeface="Arial"/>
              </a:rPr>
              <a:t>CareerTech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65" dirty="0">
                <a:solidFill>
                  <a:srgbClr val="484848"/>
                </a:solidFill>
                <a:latin typeface="Arial"/>
                <a:cs typeface="Arial"/>
              </a:rPr>
              <a:t>Centers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30" dirty="0">
                <a:solidFill>
                  <a:srgbClr val="484848"/>
                </a:solidFill>
                <a:latin typeface="Arial"/>
                <a:cs typeface="Arial"/>
              </a:rPr>
              <a:t>and </a:t>
            </a:r>
            <a:r>
              <a:rPr sz="3400" b="1" spc="-85" dirty="0">
                <a:solidFill>
                  <a:srgbClr val="484848"/>
                </a:solidFill>
                <a:latin typeface="Arial"/>
                <a:cs typeface="Arial"/>
              </a:rPr>
              <a:t>K-</a:t>
            </a:r>
            <a:r>
              <a:rPr sz="3400" b="1" spc="60" dirty="0">
                <a:solidFill>
                  <a:srgbClr val="484848"/>
                </a:solidFill>
                <a:latin typeface="Arial"/>
                <a:cs typeface="Arial"/>
              </a:rPr>
              <a:t>12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-55" dirty="0">
                <a:solidFill>
                  <a:srgbClr val="484848"/>
                </a:solidFill>
                <a:latin typeface="Arial"/>
                <a:cs typeface="Arial"/>
              </a:rPr>
              <a:t>school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20" dirty="0">
                <a:solidFill>
                  <a:srgbClr val="484848"/>
                </a:solidFill>
                <a:latin typeface="Arial"/>
                <a:cs typeface="Arial"/>
              </a:rPr>
              <a:t>districts</a:t>
            </a:r>
            <a:r>
              <a:rPr sz="3400" b="1" spc="-1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-110" dirty="0">
                <a:solidFill>
                  <a:srgbClr val="484848"/>
                </a:solidFill>
                <a:latin typeface="Arial"/>
                <a:cs typeface="Arial"/>
              </a:rPr>
              <a:t>is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35" dirty="0">
                <a:solidFill>
                  <a:srgbClr val="484848"/>
                </a:solidFill>
                <a:latin typeface="Arial"/>
                <a:cs typeface="Arial"/>
              </a:rPr>
              <a:t>generated</a:t>
            </a:r>
            <a:r>
              <a:rPr sz="3400" b="1" spc="-1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85" dirty="0">
                <a:solidFill>
                  <a:srgbClr val="484848"/>
                </a:solidFill>
                <a:latin typeface="Arial"/>
                <a:cs typeface="Arial"/>
              </a:rPr>
              <a:t>through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400" b="1" spc="-1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90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00" dirty="0">
                <a:solidFill>
                  <a:srgbClr val="484848"/>
                </a:solidFill>
                <a:latin typeface="Arial"/>
                <a:cs typeface="Arial"/>
              </a:rPr>
              <a:t>taxes.</a:t>
            </a:r>
            <a:endParaRPr sz="3400">
              <a:latin typeface="Arial"/>
              <a:cs typeface="Arial"/>
            </a:endParaRPr>
          </a:p>
          <a:p>
            <a:pPr marL="746125" marR="274955">
              <a:lnSpc>
                <a:spcPct val="115799"/>
              </a:lnSpc>
              <a:spcBef>
                <a:spcPts val="2100"/>
              </a:spcBef>
            </a:pPr>
            <a:r>
              <a:rPr sz="3400" spc="75" dirty="0">
                <a:solidFill>
                  <a:srgbClr val="484848"/>
                </a:solidFill>
                <a:latin typeface="Arial"/>
                <a:cs typeface="Arial"/>
              </a:rPr>
              <a:t>That</a:t>
            </a:r>
            <a:r>
              <a:rPr sz="3400" spc="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400" spc="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0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400" spc="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05" dirty="0">
                <a:solidFill>
                  <a:srgbClr val="484848"/>
                </a:solidFill>
                <a:latin typeface="Arial"/>
                <a:cs typeface="Arial"/>
              </a:rPr>
              <a:t>powers</a:t>
            </a:r>
            <a:r>
              <a:rPr sz="3400" b="1" spc="-1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50" dirty="0">
                <a:solidFill>
                  <a:srgbClr val="484848"/>
                </a:solidFill>
                <a:latin typeface="Arial"/>
                <a:cs typeface="Arial"/>
              </a:rPr>
              <a:t>program</a:t>
            </a:r>
            <a:r>
              <a:rPr sz="3400" b="1" spc="-1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50" dirty="0">
                <a:solidFill>
                  <a:srgbClr val="484848"/>
                </a:solidFill>
                <a:latin typeface="Arial"/>
                <a:cs typeface="Arial"/>
              </a:rPr>
              <a:t>growth,</a:t>
            </a:r>
            <a:r>
              <a:rPr sz="3400" b="1" spc="-1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70" dirty="0">
                <a:solidFill>
                  <a:srgbClr val="484848"/>
                </a:solidFill>
                <a:latin typeface="Arial"/>
                <a:cs typeface="Arial"/>
              </a:rPr>
              <a:t>workforce</a:t>
            </a:r>
            <a:r>
              <a:rPr sz="3400" b="1" spc="-1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55" dirty="0">
                <a:solidFill>
                  <a:srgbClr val="484848"/>
                </a:solidFill>
                <a:latin typeface="Arial"/>
                <a:cs typeface="Arial"/>
              </a:rPr>
              <a:t>training, </a:t>
            </a:r>
            <a:r>
              <a:rPr sz="3400" b="1" spc="135" dirty="0">
                <a:solidFill>
                  <a:srgbClr val="484848"/>
                </a:solidFill>
                <a:latin typeface="Arial"/>
                <a:cs typeface="Arial"/>
              </a:rPr>
              <a:t>CareerTech</a:t>
            </a:r>
            <a:r>
              <a:rPr sz="34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-85" dirty="0">
                <a:solidFill>
                  <a:srgbClr val="484848"/>
                </a:solidFill>
                <a:latin typeface="Arial"/>
                <a:cs typeface="Arial"/>
              </a:rPr>
              <a:t>K-</a:t>
            </a:r>
            <a:r>
              <a:rPr sz="3400" b="1" spc="60" dirty="0">
                <a:solidFill>
                  <a:srgbClr val="484848"/>
                </a:solidFill>
                <a:latin typeface="Arial"/>
                <a:cs typeface="Arial"/>
              </a:rPr>
              <a:t>12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95" dirty="0">
                <a:solidFill>
                  <a:srgbClr val="484848"/>
                </a:solidFill>
                <a:latin typeface="Arial"/>
                <a:cs typeface="Arial"/>
              </a:rPr>
              <a:t>programs,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90" dirty="0">
                <a:solidFill>
                  <a:srgbClr val="484848"/>
                </a:solidFill>
                <a:latin typeface="Arial"/>
                <a:cs typeface="Arial"/>
              </a:rPr>
              <a:t>facility</a:t>
            </a:r>
            <a:r>
              <a:rPr sz="34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55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50" dirty="0">
                <a:solidFill>
                  <a:srgbClr val="484848"/>
                </a:solidFill>
                <a:latin typeface="Arial"/>
                <a:cs typeface="Arial"/>
              </a:rPr>
              <a:t>equipment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65" dirty="0">
                <a:solidFill>
                  <a:srgbClr val="484848"/>
                </a:solidFill>
                <a:latin typeface="Arial"/>
                <a:cs typeface="Arial"/>
              </a:rPr>
              <a:t>investments</a:t>
            </a:r>
            <a:r>
              <a:rPr sz="3400" b="1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35" dirty="0">
                <a:solidFill>
                  <a:srgbClr val="484848"/>
                </a:solidFill>
                <a:latin typeface="Arial"/>
                <a:cs typeface="Arial"/>
              </a:rPr>
              <a:t>that </a:t>
            </a:r>
            <a:r>
              <a:rPr sz="3400" spc="80" dirty="0">
                <a:solidFill>
                  <a:srgbClr val="484848"/>
                </a:solidFill>
                <a:latin typeface="Arial"/>
                <a:cs typeface="Arial"/>
              </a:rPr>
              <a:t>serve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00" dirty="0">
                <a:solidFill>
                  <a:srgbClr val="484848"/>
                </a:solidFill>
                <a:latin typeface="Arial"/>
                <a:cs typeface="Arial"/>
              </a:rPr>
              <a:t>students,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00" dirty="0">
                <a:solidFill>
                  <a:srgbClr val="484848"/>
                </a:solidFill>
                <a:latin typeface="Arial"/>
                <a:cs typeface="Arial"/>
              </a:rPr>
              <a:t>adult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0" dirty="0">
                <a:solidFill>
                  <a:srgbClr val="484848"/>
                </a:solidFill>
                <a:latin typeface="Arial"/>
                <a:cs typeface="Arial"/>
              </a:rPr>
              <a:t>learners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employers.</a:t>
            </a:r>
            <a:endParaRPr sz="3400">
              <a:latin typeface="Arial"/>
              <a:cs typeface="Arial"/>
            </a:endParaRPr>
          </a:p>
          <a:p>
            <a:pPr marL="746125" marR="5080">
              <a:lnSpc>
                <a:spcPct val="115799"/>
              </a:lnSpc>
              <a:spcBef>
                <a:spcPts val="2100"/>
              </a:spcBef>
            </a:pP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Because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125" dirty="0">
                <a:solidFill>
                  <a:srgbClr val="484848"/>
                </a:solidFill>
                <a:latin typeface="Arial"/>
                <a:cs typeface="Arial"/>
              </a:rPr>
              <a:t>K-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12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5" dirty="0">
                <a:solidFill>
                  <a:srgbClr val="484848"/>
                </a:solidFill>
                <a:latin typeface="Arial"/>
                <a:cs typeface="Arial"/>
              </a:rPr>
              <a:t>CareerTech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60" dirty="0">
                <a:solidFill>
                  <a:srgbClr val="484848"/>
                </a:solidFill>
                <a:latin typeface="Arial"/>
                <a:cs typeface="Arial"/>
              </a:rPr>
              <a:t>programs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5" dirty="0">
                <a:solidFill>
                  <a:srgbClr val="484848"/>
                </a:solidFill>
                <a:latin typeface="Arial"/>
                <a:cs typeface="Arial"/>
              </a:rPr>
              <a:t>rely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50" dirty="0">
                <a:solidFill>
                  <a:srgbClr val="484848"/>
                </a:solidFill>
                <a:latin typeface="Arial"/>
                <a:cs typeface="Arial"/>
              </a:rPr>
              <a:t>on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95" dirty="0">
                <a:solidFill>
                  <a:srgbClr val="484848"/>
                </a:solidFill>
                <a:latin typeface="Arial"/>
                <a:cs typeface="Arial"/>
              </a:rPr>
              <a:t>both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5" dirty="0">
                <a:solidFill>
                  <a:srgbClr val="484848"/>
                </a:solidFill>
                <a:latin typeface="Arial"/>
                <a:cs typeface="Arial"/>
              </a:rPr>
              <a:t>CareerTech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school </a:t>
            </a:r>
            <a:r>
              <a:rPr sz="3400" spc="190" dirty="0">
                <a:solidFill>
                  <a:srgbClr val="484848"/>
                </a:solidFill>
                <a:latin typeface="Arial"/>
                <a:cs typeface="Arial"/>
              </a:rPr>
              <a:t>district</a:t>
            </a:r>
            <a:r>
              <a:rPr sz="34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45" dirty="0">
                <a:solidFill>
                  <a:srgbClr val="484848"/>
                </a:solidFill>
                <a:latin typeface="Arial"/>
                <a:cs typeface="Arial"/>
              </a:rPr>
              <a:t>funding,</a:t>
            </a:r>
            <a:r>
              <a:rPr sz="34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90" dirty="0">
                <a:solidFill>
                  <a:srgbClr val="484848"/>
                </a:solidFill>
                <a:latin typeface="Arial"/>
                <a:cs typeface="Arial"/>
              </a:rPr>
              <a:t>they</a:t>
            </a:r>
            <a:r>
              <a:rPr sz="34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-40" dirty="0">
                <a:solidFill>
                  <a:srgbClr val="484848"/>
                </a:solidFill>
                <a:latin typeface="Arial"/>
                <a:cs typeface="Arial"/>
              </a:rPr>
              <a:t>could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70" dirty="0">
                <a:solidFill>
                  <a:srgbClr val="484848"/>
                </a:solidFill>
                <a:latin typeface="Arial"/>
                <a:cs typeface="Arial"/>
              </a:rPr>
              <a:t>face</a:t>
            </a:r>
            <a:r>
              <a:rPr sz="34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60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4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compounded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60" dirty="0">
                <a:solidFill>
                  <a:srgbClr val="484848"/>
                </a:solidFill>
                <a:latin typeface="Arial"/>
                <a:cs typeface="Arial"/>
              </a:rPr>
              <a:t>impact.</a:t>
            </a:r>
            <a:endParaRPr sz="3400">
              <a:latin typeface="Arial"/>
              <a:cs typeface="Arial"/>
            </a:endParaRPr>
          </a:p>
          <a:p>
            <a:pPr marL="746125" marR="989965">
              <a:lnSpc>
                <a:spcPct val="115799"/>
              </a:lnSpc>
              <a:spcBef>
                <a:spcPts val="2100"/>
              </a:spcBef>
            </a:pPr>
            <a:r>
              <a:rPr sz="3400" spc="145" dirty="0">
                <a:solidFill>
                  <a:srgbClr val="484848"/>
                </a:solidFill>
                <a:latin typeface="Arial"/>
                <a:cs typeface="Arial"/>
              </a:rPr>
              <a:t>If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55" dirty="0">
                <a:solidFill>
                  <a:srgbClr val="484848"/>
                </a:solidFill>
                <a:latin typeface="Arial"/>
                <a:cs typeface="Arial"/>
              </a:rPr>
              <a:t>one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95" dirty="0">
                <a:solidFill>
                  <a:srgbClr val="484848"/>
                </a:solidFill>
                <a:latin typeface="Arial"/>
                <a:cs typeface="Arial"/>
              </a:rPr>
              <a:t>arm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305" dirty="0">
                <a:solidFill>
                  <a:srgbClr val="484848"/>
                </a:solidFill>
                <a:latin typeface="Arial"/>
                <a:cs typeface="Arial"/>
              </a:rPr>
              <a:t>of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0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5" dirty="0">
                <a:solidFill>
                  <a:srgbClr val="484848"/>
                </a:solidFill>
                <a:latin typeface="Arial"/>
                <a:cs typeface="Arial"/>
              </a:rPr>
              <a:t>CareerTech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25" dirty="0">
                <a:solidFill>
                  <a:srgbClr val="484848"/>
                </a:solidFill>
                <a:latin typeface="Arial"/>
                <a:cs typeface="Arial"/>
              </a:rPr>
              <a:t>system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5" dirty="0">
                <a:solidFill>
                  <a:srgbClr val="484848"/>
                </a:solidFill>
                <a:latin typeface="Arial"/>
                <a:cs typeface="Arial"/>
              </a:rPr>
              <a:t>takes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0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05" dirty="0">
                <a:solidFill>
                  <a:srgbClr val="484848"/>
                </a:solidFill>
                <a:latin typeface="Arial"/>
                <a:cs typeface="Arial"/>
              </a:rPr>
              <a:t>deep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40" dirty="0">
                <a:solidFill>
                  <a:srgbClr val="484848"/>
                </a:solidFill>
                <a:latin typeface="Arial"/>
                <a:cs typeface="Arial"/>
              </a:rPr>
              <a:t>cut,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40" dirty="0">
                <a:solidFill>
                  <a:srgbClr val="484848"/>
                </a:solidFill>
                <a:latin typeface="Arial"/>
                <a:cs typeface="Arial"/>
              </a:rPr>
              <a:t>it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will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10" dirty="0">
                <a:solidFill>
                  <a:srgbClr val="484848"/>
                </a:solidFill>
                <a:latin typeface="Arial"/>
                <a:cs typeface="Arial"/>
              </a:rPr>
              <a:t>be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80" dirty="0">
                <a:solidFill>
                  <a:srgbClr val="484848"/>
                </a:solidFill>
                <a:latin typeface="Arial"/>
                <a:cs typeface="Arial"/>
              </a:rPr>
              <a:t>felt </a:t>
            </a:r>
            <a:r>
              <a:rPr sz="3400" spc="175" dirty="0">
                <a:solidFill>
                  <a:srgbClr val="484848"/>
                </a:solidFill>
                <a:latin typeface="Arial"/>
                <a:cs typeface="Arial"/>
              </a:rPr>
              <a:t>throughout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0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5" dirty="0">
                <a:solidFill>
                  <a:srgbClr val="484848"/>
                </a:solidFill>
                <a:latin typeface="Arial"/>
                <a:cs typeface="Arial"/>
              </a:rPr>
              <a:t>entire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55" dirty="0">
                <a:solidFill>
                  <a:srgbClr val="484848"/>
                </a:solidFill>
                <a:latin typeface="Arial"/>
                <a:cs typeface="Arial"/>
              </a:rPr>
              <a:t>system.</a:t>
            </a:r>
            <a:endParaRPr sz="34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831585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93669" y="855930"/>
            <a:ext cx="12715240" cy="1848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7280"/>
              </a:lnSpc>
            </a:pPr>
            <a:r>
              <a:rPr spc="270" dirty="0"/>
              <a:t>COMMUNICATING</a:t>
            </a:r>
            <a:r>
              <a:rPr spc="50" dirty="0"/>
              <a:t> </a:t>
            </a:r>
            <a:r>
              <a:rPr spc="229" dirty="0"/>
              <a:t>ABOUT</a:t>
            </a:r>
            <a:r>
              <a:rPr spc="60" dirty="0"/>
              <a:t> </a:t>
            </a:r>
            <a:r>
              <a:rPr spc="-10" dirty="0"/>
              <a:t>STATE </a:t>
            </a:r>
            <a:r>
              <a:rPr spc="145" dirty="0"/>
              <a:t>QUESTIONS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3318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In</a:t>
            </a:r>
            <a:r>
              <a:rPr spc="-245" dirty="0"/>
              <a:t> </a:t>
            </a:r>
            <a:r>
              <a:rPr spc="110" dirty="0"/>
              <a:t>your</a:t>
            </a:r>
            <a:r>
              <a:rPr spc="-250" dirty="0"/>
              <a:t> </a:t>
            </a:r>
            <a:r>
              <a:rPr spc="125" dirty="0"/>
              <a:t>official</a:t>
            </a:r>
            <a:r>
              <a:rPr spc="-245" dirty="0"/>
              <a:t> </a:t>
            </a:r>
            <a:r>
              <a:rPr spc="55" dirty="0"/>
              <a:t>role,</a:t>
            </a:r>
            <a:r>
              <a:rPr spc="-245" dirty="0"/>
              <a:t> </a:t>
            </a:r>
            <a:r>
              <a:rPr dirty="0"/>
              <a:t>you</a:t>
            </a:r>
            <a:r>
              <a:rPr spc="-245" dirty="0"/>
              <a:t> </a:t>
            </a:r>
            <a:r>
              <a:rPr spc="-20" dirty="0"/>
              <a:t>may:</a:t>
            </a:r>
          </a:p>
          <a:p>
            <a:pPr marL="12700">
              <a:lnSpc>
                <a:spcPct val="100000"/>
              </a:lnSpc>
              <a:spcBef>
                <a:spcPts val="4615"/>
              </a:spcBef>
            </a:pPr>
            <a:r>
              <a:rPr sz="4350" b="0" spc="1025" dirty="0">
                <a:latin typeface="Arial Unicode MS"/>
                <a:cs typeface="Arial Unicode MS"/>
              </a:rPr>
              <a:t>✔</a:t>
            </a:r>
            <a:r>
              <a:rPr sz="4350" b="0" spc="-165" dirty="0">
                <a:latin typeface="Arial Unicode MS"/>
                <a:cs typeface="Arial Unicode MS"/>
              </a:rPr>
              <a:t> </a:t>
            </a:r>
            <a:r>
              <a:rPr sz="3800" b="0" spc="60" dirty="0">
                <a:latin typeface="Arial"/>
                <a:cs typeface="Arial"/>
              </a:rPr>
              <a:t>Share</a:t>
            </a:r>
            <a:r>
              <a:rPr sz="3800" b="0" spc="-10" dirty="0">
                <a:latin typeface="Arial"/>
                <a:cs typeface="Arial"/>
              </a:rPr>
              <a:t> </a:t>
            </a:r>
            <a:r>
              <a:rPr sz="3800" b="0" spc="170" dirty="0">
                <a:latin typeface="Arial"/>
                <a:cs typeface="Arial"/>
              </a:rPr>
              <a:t>factual</a:t>
            </a:r>
            <a:r>
              <a:rPr sz="3800" b="0" spc="-10" dirty="0">
                <a:latin typeface="Arial"/>
                <a:cs typeface="Arial"/>
              </a:rPr>
              <a:t> </a:t>
            </a:r>
            <a:r>
              <a:rPr sz="3800" b="0" spc="120" dirty="0">
                <a:latin typeface="Arial"/>
                <a:cs typeface="Arial"/>
              </a:rPr>
              <a:t>information</a:t>
            </a:r>
            <a:r>
              <a:rPr sz="3800" b="0" spc="-10" dirty="0">
                <a:latin typeface="Arial"/>
                <a:cs typeface="Arial"/>
              </a:rPr>
              <a:t> </a:t>
            </a:r>
            <a:r>
              <a:rPr sz="3800" b="0" spc="220" dirty="0">
                <a:latin typeface="Arial"/>
                <a:cs typeface="Arial"/>
              </a:rPr>
              <a:t>about</a:t>
            </a:r>
            <a:r>
              <a:rPr sz="3800" b="0" spc="-5" dirty="0">
                <a:latin typeface="Arial"/>
                <a:cs typeface="Arial"/>
              </a:rPr>
              <a:t> </a:t>
            </a:r>
            <a:r>
              <a:rPr sz="3800" b="0" spc="229" dirty="0">
                <a:latin typeface="Arial"/>
                <a:cs typeface="Arial"/>
              </a:rPr>
              <a:t>the</a:t>
            </a:r>
            <a:r>
              <a:rPr sz="3800" b="0" spc="-10" dirty="0">
                <a:latin typeface="Arial"/>
                <a:cs typeface="Arial"/>
              </a:rPr>
              <a:t> </a:t>
            </a:r>
            <a:r>
              <a:rPr sz="3800" b="0" spc="240" dirty="0">
                <a:latin typeface="Arial"/>
                <a:cs typeface="Arial"/>
              </a:rPr>
              <a:t>state</a:t>
            </a:r>
            <a:r>
              <a:rPr sz="3800" b="0" spc="-10" dirty="0">
                <a:latin typeface="Arial"/>
                <a:cs typeface="Arial"/>
              </a:rPr>
              <a:t> </a:t>
            </a:r>
            <a:r>
              <a:rPr sz="3800" b="0" spc="65" dirty="0">
                <a:latin typeface="Arial"/>
                <a:cs typeface="Arial"/>
              </a:rPr>
              <a:t>questions</a:t>
            </a:r>
            <a:endParaRPr sz="3800">
              <a:latin typeface="Arial"/>
              <a:cs typeface="Arial"/>
            </a:endParaRPr>
          </a:p>
          <a:p>
            <a:pPr marL="12700" marR="5080">
              <a:lnSpc>
                <a:spcPts val="5250"/>
              </a:lnSpc>
              <a:spcBef>
                <a:spcPts val="180"/>
              </a:spcBef>
            </a:pPr>
            <a:r>
              <a:rPr sz="4350" b="0" spc="1025" dirty="0">
                <a:latin typeface="Arial Unicode MS"/>
                <a:cs typeface="Arial Unicode MS"/>
              </a:rPr>
              <a:t>✔</a:t>
            </a:r>
            <a:r>
              <a:rPr sz="4350" b="0" spc="-180" dirty="0">
                <a:latin typeface="Arial Unicode MS"/>
                <a:cs typeface="Arial Unicode MS"/>
              </a:rPr>
              <a:t> </a:t>
            </a:r>
            <a:r>
              <a:rPr sz="3800" b="0" dirty="0">
                <a:latin typeface="Arial"/>
                <a:cs typeface="Arial"/>
              </a:rPr>
              <a:t>Discuss</a:t>
            </a:r>
            <a:r>
              <a:rPr sz="3800" b="0" spc="-20" dirty="0">
                <a:latin typeface="Arial"/>
                <a:cs typeface="Arial"/>
              </a:rPr>
              <a:t> </a:t>
            </a:r>
            <a:r>
              <a:rPr sz="3800" b="0" spc="229" dirty="0">
                <a:latin typeface="Arial"/>
                <a:cs typeface="Arial"/>
              </a:rPr>
              <a:t>the</a:t>
            </a:r>
            <a:r>
              <a:rPr sz="3800" b="0" spc="-20" dirty="0">
                <a:latin typeface="Arial"/>
                <a:cs typeface="Arial"/>
              </a:rPr>
              <a:t> </a:t>
            </a:r>
            <a:r>
              <a:rPr sz="3800" b="0" spc="150" dirty="0">
                <a:latin typeface="Arial"/>
                <a:cs typeface="Arial"/>
              </a:rPr>
              <a:t>potential</a:t>
            </a:r>
            <a:r>
              <a:rPr sz="3800" b="0" spc="-20" dirty="0">
                <a:latin typeface="Arial"/>
                <a:cs typeface="Arial"/>
              </a:rPr>
              <a:t> </a:t>
            </a:r>
            <a:r>
              <a:rPr sz="3800" b="0" spc="160" dirty="0">
                <a:latin typeface="Arial"/>
                <a:cs typeface="Arial"/>
              </a:rPr>
              <a:t>impact</a:t>
            </a:r>
            <a:r>
              <a:rPr sz="3800" b="0" spc="-25" dirty="0">
                <a:latin typeface="Arial"/>
                <a:cs typeface="Arial"/>
              </a:rPr>
              <a:t> </a:t>
            </a:r>
            <a:r>
              <a:rPr sz="3800" b="0" spc="60" dirty="0">
                <a:latin typeface="Arial"/>
                <a:cs typeface="Arial"/>
              </a:rPr>
              <a:t>on</a:t>
            </a:r>
            <a:r>
              <a:rPr sz="3800" b="0" spc="-20" dirty="0">
                <a:latin typeface="Arial"/>
                <a:cs typeface="Arial"/>
              </a:rPr>
              <a:t> </a:t>
            </a:r>
            <a:r>
              <a:rPr sz="3800" b="0" spc="229" dirty="0">
                <a:latin typeface="Arial"/>
                <a:cs typeface="Arial"/>
              </a:rPr>
              <a:t>the</a:t>
            </a:r>
            <a:r>
              <a:rPr sz="3800" b="0" spc="-20" dirty="0">
                <a:latin typeface="Arial"/>
                <a:cs typeface="Arial"/>
              </a:rPr>
              <a:t> </a:t>
            </a:r>
            <a:r>
              <a:rPr sz="3800" b="0" spc="95" dirty="0">
                <a:latin typeface="Arial"/>
                <a:cs typeface="Arial"/>
              </a:rPr>
              <a:t>CareerTech</a:t>
            </a:r>
            <a:r>
              <a:rPr sz="3800" b="0" spc="-20" dirty="0">
                <a:latin typeface="Arial"/>
                <a:cs typeface="Arial"/>
              </a:rPr>
              <a:t> </a:t>
            </a:r>
            <a:r>
              <a:rPr sz="3800" b="0" spc="140" dirty="0">
                <a:latin typeface="Arial"/>
                <a:cs typeface="Arial"/>
              </a:rPr>
              <a:t>system</a:t>
            </a:r>
            <a:r>
              <a:rPr sz="3800" b="0" spc="-25" dirty="0">
                <a:latin typeface="Arial"/>
                <a:cs typeface="Arial"/>
              </a:rPr>
              <a:t> </a:t>
            </a:r>
            <a:r>
              <a:rPr sz="3800" b="0" spc="75" dirty="0">
                <a:latin typeface="Arial"/>
                <a:cs typeface="Arial"/>
              </a:rPr>
              <a:t>and </a:t>
            </a:r>
            <a:r>
              <a:rPr sz="3800" b="0" dirty="0">
                <a:latin typeface="Arial"/>
                <a:cs typeface="Arial"/>
              </a:rPr>
              <a:t>Oklahoma</a:t>
            </a:r>
            <a:r>
              <a:rPr sz="3800" b="0" spc="310" dirty="0">
                <a:latin typeface="Arial"/>
                <a:cs typeface="Arial"/>
              </a:rPr>
              <a:t> </a:t>
            </a:r>
            <a:r>
              <a:rPr sz="3800" b="0" spc="80" dirty="0">
                <a:latin typeface="Arial"/>
                <a:cs typeface="Arial"/>
              </a:rPr>
              <a:t>communities</a:t>
            </a:r>
            <a:endParaRPr sz="3800">
              <a:latin typeface="Arial"/>
              <a:cs typeface="Arial"/>
            </a:endParaRPr>
          </a:p>
          <a:p>
            <a:pPr marL="12700">
              <a:lnSpc>
                <a:spcPts val="5070"/>
              </a:lnSpc>
            </a:pPr>
            <a:r>
              <a:rPr sz="4350" b="0" spc="1025" dirty="0">
                <a:latin typeface="Arial Unicode MS"/>
                <a:cs typeface="Arial Unicode MS"/>
              </a:rPr>
              <a:t>✔</a:t>
            </a:r>
            <a:r>
              <a:rPr sz="4350" b="0" spc="-114" dirty="0">
                <a:latin typeface="Arial Unicode MS"/>
                <a:cs typeface="Arial Unicode MS"/>
              </a:rPr>
              <a:t> </a:t>
            </a:r>
            <a:r>
              <a:rPr sz="3800" b="0" spc="120" dirty="0">
                <a:latin typeface="Arial"/>
                <a:cs typeface="Arial"/>
              </a:rPr>
              <a:t>Refer</a:t>
            </a:r>
            <a:r>
              <a:rPr sz="3800" b="0" spc="40" dirty="0">
                <a:latin typeface="Arial"/>
                <a:cs typeface="Arial"/>
              </a:rPr>
              <a:t> </a:t>
            </a:r>
            <a:r>
              <a:rPr sz="3800" b="0" dirty="0">
                <a:latin typeface="Arial"/>
                <a:cs typeface="Arial"/>
              </a:rPr>
              <a:t>audiences</a:t>
            </a:r>
            <a:r>
              <a:rPr sz="3800" b="0" spc="45" dirty="0">
                <a:latin typeface="Arial"/>
                <a:cs typeface="Arial"/>
              </a:rPr>
              <a:t> </a:t>
            </a:r>
            <a:r>
              <a:rPr sz="3800" b="0" spc="400" dirty="0">
                <a:latin typeface="Arial"/>
                <a:cs typeface="Arial"/>
              </a:rPr>
              <a:t>to</a:t>
            </a:r>
            <a:r>
              <a:rPr sz="3800" b="0" spc="40" dirty="0">
                <a:latin typeface="Arial"/>
                <a:cs typeface="Arial"/>
              </a:rPr>
              <a:t> </a:t>
            </a:r>
            <a:r>
              <a:rPr sz="3800" b="0" spc="145" dirty="0">
                <a:latin typeface="Arial"/>
                <a:cs typeface="Arial"/>
              </a:rPr>
              <a:t>approved</a:t>
            </a:r>
            <a:r>
              <a:rPr sz="3800" b="0" spc="45" dirty="0">
                <a:latin typeface="Arial"/>
                <a:cs typeface="Arial"/>
              </a:rPr>
              <a:t> </a:t>
            </a:r>
            <a:r>
              <a:rPr sz="3800" b="0" spc="95" dirty="0">
                <a:latin typeface="Arial"/>
                <a:cs typeface="Arial"/>
              </a:rPr>
              <a:t>CareerTech</a:t>
            </a:r>
            <a:r>
              <a:rPr sz="3800" b="0" spc="40" dirty="0">
                <a:latin typeface="Arial"/>
                <a:cs typeface="Arial"/>
              </a:rPr>
              <a:t> </a:t>
            </a:r>
            <a:r>
              <a:rPr sz="3800" b="0" spc="114" dirty="0">
                <a:latin typeface="Arial"/>
                <a:cs typeface="Arial"/>
              </a:rPr>
              <a:t>resources</a:t>
            </a:r>
            <a:endParaRPr sz="3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1250" y="3050106"/>
            <a:ext cx="15549880" cy="490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1" spc="-75" dirty="0">
                <a:solidFill>
                  <a:srgbClr val="484848"/>
                </a:solidFill>
                <a:latin typeface="Arial"/>
                <a:cs typeface="Arial"/>
              </a:rPr>
              <a:t>In</a:t>
            </a:r>
            <a:r>
              <a:rPr sz="4300" b="1" spc="-2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b="1" spc="110" dirty="0">
                <a:solidFill>
                  <a:srgbClr val="484848"/>
                </a:solidFill>
                <a:latin typeface="Arial"/>
                <a:cs typeface="Arial"/>
              </a:rPr>
              <a:t>your</a:t>
            </a:r>
            <a:r>
              <a:rPr sz="4300" b="1" spc="-229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b="1" spc="125" dirty="0">
                <a:solidFill>
                  <a:srgbClr val="484848"/>
                </a:solidFill>
                <a:latin typeface="Arial"/>
                <a:cs typeface="Arial"/>
              </a:rPr>
              <a:t>official</a:t>
            </a:r>
            <a:r>
              <a:rPr sz="4300" b="1" spc="-229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b="1" spc="55" dirty="0">
                <a:solidFill>
                  <a:srgbClr val="484848"/>
                </a:solidFill>
                <a:latin typeface="Arial"/>
                <a:cs typeface="Arial"/>
              </a:rPr>
              <a:t>role,</a:t>
            </a:r>
            <a:r>
              <a:rPr sz="4300" b="1" spc="-2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b="1" dirty="0">
                <a:solidFill>
                  <a:srgbClr val="484848"/>
                </a:solidFill>
                <a:latin typeface="Arial"/>
                <a:cs typeface="Arial"/>
              </a:rPr>
              <a:t>do</a:t>
            </a:r>
            <a:r>
              <a:rPr sz="4300" b="1" spc="-229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b="1" spc="-20" dirty="0">
                <a:solidFill>
                  <a:srgbClr val="484848"/>
                </a:solidFill>
                <a:latin typeface="Arial"/>
                <a:cs typeface="Arial"/>
              </a:rPr>
              <a:t>not:</a:t>
            </a:r>
            <a:endParaRPr sz="4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90"/>
              </a:spcBef>
            </a:pPr>
            <a:r>
              <a:rPr sz="3800" spc="330" dirty="0">
                <a:solidFill>
                  <a:srgbClr val="484848"/>
                </a:solidFill>
                <a:latin typeface="Arial Unicode MS"/>
                <a:cs typeface="Arial Unicode MS"/>
              </a:rPr>
              <a:t>✘</a:t>
            </a:r>
            <a:r>
              <a:rPr sz="3800" spc="-20" dirty="0">
                <a:solidFill>
                  <a:srgbClr val="484848"/>
                </a:solidFill>
                <a:latin typeface="Arial Unicode MS"/>
                <a:cs typeface="Arial Unicode MS"/>
              </a:rPr>
              <a:t> </a:t>
            </a:r>
            <a:r>
              <a:rPr sz="3800" spc="-215" dirty="0">
                <a:solidFill>
                  <a:srgbClr val="484848"/>
                </a:solidFill>
                <a:latin typeface="Arial"/>
                <a:cs typeface="Arial"/>
              </a:rPr>
              <a:t>Tell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0" dirty="0">
                <a:solidFill>
                  <a:srgbClr val="484848"/>
                </a:solidFill>
                <a:latin typeface="Arial"/>
                <a:cs typeface="Arial"/>
              </a:rPr>
              <a:t>people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20" dirty="0">
                <a:solidFill>
                  <a:srgbClr val="484848"/>
                </a:solidFill>
                <a:latin typeface="Arial"/>
                <a:cs typeface="Arial"/>
              </a:rPr>
              <a:t>how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40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70" dirty="0">
                <a:solidFill>
                  <a:srgbClr val="484848"/>
                </a:solidFill>
                <a:latin typeface="Arial"/>
                <a:cs typeface="Arial"/>
              </a:rPr>
              <a:t>vote</a:t>
            </a:r>
            <a:endParaRPr sz="3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3800" spc="330" dirty="0">
                <a:solidFill>
                  <a:srgbClr val="484848"/>
                </a:solidFill>
                <a:latin typeface="Arial Unicode MS"/>
                <a:cs typeface="Arial Unicode MS"/>
              </a:rPr>
              <a:t>✘</a:t>
            </a:r>
            <a:r>
              <a:rPr sz="3800" spc="-15" dirty="0">
                <a:solidFill>
                  <a:srgbClr val="484848"/>
                </a:solidFill>
                <a:latin typeface="Arial Unicode MS"/>
                <a:cs typeface="Arial Unicode MS"/>
              </a:rPr>
              <a:t> </a:t>
            </a:r>
            <a:r>
              <a:rPr sz="3800" spc="60" dirty="0">
                <a:solidFill>
                  <a:srgbClr val="484848"/>
                </a:solidFill>
                <a:latin typeface="Arial"/>
                <a:cs typeface="Arial"/>
              </a:rPr>
              <a:t>Encourage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15" dirty="0">
                <a:solidFill>
                  <a:srgbClr val="484848"/>
                </a:solidFill>
                <a:latin typeface="Arial"/>
                <a:cs typeface="Arial"/>
              </a:rPr>
              <a:t>support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315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75" dirty="0">
                <a:solidFill>
                  <a:srgbClr val="484848"/>
                </a:solidFill>
                <a:latin typeface="Arial"/>
                <a:cs typeface="Arial"/>
              </a:rPr>
              <a:t>or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10" dirty="0">
                <a:solidFill>
                  <a:srgbClr val="484848"/>
                </a:solidFill>
                <a:latin typeface="Arial"/>
                <a:cs typeface="Arial"/>
              </a:rPr>
              <a:t>opposition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40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45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40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80" dirty="0">
                <a:solidFill>
                  <a:srgbClr val="484848"/>
                </a:solidFill>
                <a:latin typeface="Arial"/>
                <a:cs typeface="Arial"/>
              </a:rPr>
              <a:t>question</a:t>
            </a:r>
            <a:endParaRPr sz="3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3800" spc="330" dirty="0">
                <a:solidFill>
                  <a:srgbClr val="484848"/>
                </a:solidFill>
                <a:latin typeface="Arial Unicode MS"/>
                <a:cs typeface="Arial Unicode MS"/>
              </a:rPr>
              <a:t>✘</a:t>
            </a:r>
            <a:r>
              <a:rPr sz="3800" spc="-10" dirty="0">
                <a:solidFill>
                  <a:srgbClr val="484848"/>
                </a:solidFill>
                <a:latin typeface="Arial Unicode MS"/>
                <a:cs typeface="Arial Unicode MS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Use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public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30" dirty="0">
                <a:solidFill>
                  <a:srgbClr val="484848"/>
                </a:solidFill>
                <a:latin typeface="Arial"/>
                <a:cs typeface="Arial"/>
              </a:rPr>
              <a:t>resources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315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5" dirty="0">
                <a:solidFill>
                  <a:srgbClr val="484848"/>
                </a:solidFill>
                <a:latin typeface="Arial"/>
                <a:cs typeface="Arial"/>
              </a:rPr>
              <a:t>campaign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75" dirty="0">
                <a:solidFill>
                  <a:srgbClr val="484848"/>
                </a:solidFill>
                <a:latin typeface="Arial"/>
                <a:cs typeface="Arial"/>
              </a:rPr>
              <a:t>or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14" dirty="0">
                <a:solidFill>
                  <a:srgbClr val="484848"/>
                </a:solidFill>
                <a:latin typeface="Arial"/>
                <a:cs typeface="Arial"/>
              </a:rPr>
              <a:t>advocacy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5" dirty="0">
                <a:solidFill>
                  <a:srgbClr val="484848"/>
                </a:solidFill>
                <a:latin typeface="Arial"/>
                <a:cs typeface="Arial"/>
              </a:rPr>
              <a:t>activities</a:t>
            </a:r>
            <a:endParaRPr sz="3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3800">
              <a:latin typeface="Arial"/>
              <a:cs typeface="Arial"/>
            </a:endParaRPr>
          </a:p>
          <a:p>
            <a:pPr marL="12700" marR="5080">
              <a:lnSpc>
                <a:spcPct val="115100"/>
              </a:lnSpc>
            </a:pPr>
            <a:r>
              <a:rPr sz="3800" b="1" spc="100" dirty="0">
                <a:solidFill>
                  <a:srgbClr val="C43C3A"/>
                </a:solidFill>
                <a:latin typeface="Arial"/>
                <a:cs typeface="Arial"/>
              </a:rPr>
              <a:t>Outside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229" dirty="0">
                <a:solidFill>
                  <a:srgbClr val="C43C3A"/>
                </a:solidFill>
                <a:latin typeface="Arial"/>
                <a:cs typeface="Arial"/>
              </a:rPr>
              <a:t>of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130" dirty="0">
                <a:solidFill>
                  <a:srgbClr val="C43C3A"/>
                </a:solidFill>
                <a:latin typeface="Arial"/>
                <a:cs typeface="Arial"/>
              </a:rPr>
              <a:t>work,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dirty="0">
                <a:solidFill>
                  <a:srgbClr val="C43C3A"/>
                </a:solidFill>
                <a:latin typeface="Arial"/>
                <a:cs typeface="Arial"/>
              </a:rPr>
              <a:t>you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285" dirty="0">
                <a:solidFill>
                  <a:srgbClr val="C43C3A"/>
                </a:solidFill>
                <a:latin typeface="Arial"/>
                <a:cs typeface="Arial"/>
              </a:rPr>
              <a:t>are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290" dirty="0">
                <a:solidFill>
                  <a:srgbClr val="C43C3A"/>
                </a:solidFill>
                <a:latin typeface="Arial"/>
                <a:cs typeface="Arial"/>
              </a:rPr>
              <a:t>free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285" dirty="0">
                <a:solidFill>
                  <a:srgbClr val="C43C3A"/>
                </a:solidFill>
                <a:latin typeface="Arial"/>
                <a:cs typeface="Arial"/>
              </a:rPr>
              <a:t>to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65" dirty="0">
                <a:solidFill>
                  <a:srgbClr val="C43C3A"/>
                </a:solidFill>
                <a:latin typeface="Arial"/>
                <a:cs typeface="Arial"/>
              </a:rPr>
              <a:t>express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95" dirty="0">
                <a:solidFill>
                  <a:srgbClr val="C43C3A"/>
                </a:solidFill>
                <a:latin typeface="Arial"/>
                <a:cs typeface="Arial"/>
              </a:rPr>
              <a:t>your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55" dirty="0">
                <a:solidFill>
                  <a:srgbClr val="C43C3A"/>
                </a:solidFill>
                <a:latin typeface="Arial"/>
                <a:cs typeface="Arial"/>
              </a:rPr>
              <a:t>personal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65" dirty="0">
                <a:solidFill>
                  <a:srgbClr val="C43C3A"/>
                </a:solidFill>
                <a:latin typeface="Arial"/>
                <a:cs typeface="Arial"/>
              </a:rPr>
              <a:t>views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30" dirty="0">
                <a:solidFill>
                  <a:srgbClr val="C43C3A"/>
                </a:solidFill>
                <a:latin typeface="Arial"/>
                <a:cs typeface="Arial"/>
              </a:rPr>
              <a:t>and </a:t>
            </a:r>
            <a:r>
              <a:rPr sz="3800" b="1" spc="125" dirty="0">
                <a:solidFill>
                  <a:srgbClr val="C43C3A"/>
                </a:solidFill>
                <a:latin typeface="Arial"/>
                <a:cs typeface="Arial"/>
              </a:rPr>
              <a:t>advocate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75" dirty="0">
                <a:solidFill>
                  <a:srgbClr val="C43C3A"/>
                </a:solidFill>
                <a:latin typeface="Arial"/>
                <a:cs typeface="Arial"/>
              </a:rPr>
              <a:t>as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295" dirty="0">
                <a:solidFill>
                  <a:srgbClr val="C43C3A"/>
                </a:solidFill>
                <a:latin typeface="Arial"/>
                <a:cs typeface="Arial"/>
              </a:rPr>
              <a:t>a</a:t>
            </a:r>
            <a:r>
              <a:rPr sz="3800" b="1" spc="-210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155" dirty="0">
                <a:solidFill>
                  <a:srgbClr val="C43C3A"/>
                </a:solidFill>
                <a:latin typeface="Arial"/>
                <a:cs typeface="Arial"/>
              </a:rPr>
              <a:t>private</a:t>
            </a:r>
            <a:r>
              <a:rPr sz="3800" b="1" spc="-21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800" b="1" spc="-10" dirty="0">
                <a:solidFill>
                  <a:srgbClr val="C43C3A"/>
                </a:solidFill>
                <a:latin typeface="Arial"/>
                <a:cs typeface="Arial"/>
              </a:rPr>
              <a:t>citizen.</a:t>
            </a:r>
            <a:endParaRPr sz="38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16000" y="855930"/>
            <a:ext cx="12715240" cy="1848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7280"/>
              </a:lnSpc>
            </a:pPr>
            <a:r>
              <a:rPr spc="270" dirty="0"/>
              <a:t>COMMUNICATING</a:t>
            </a:r>
            <a:r>
              <a:rPr spc="50" dirty="0"/>
              <a:t> </a:t>
            </a:r>
            <a:r>
              <a:rPr spc="229" dirty="0"/>
              <a:t>ABOUT</a:t>
            </a:r>
            <a:r>
              <a:rPr spc="60" dirty="0"/>
              <a:t> </a:t>
            </a:r>
            <a:r>
              <a:rPr spc="-10" dirty="0"/>
              <a:t>STATE </a:t>
            </a:r>
            <a:r>
              <a:rPr spc="145" dirty="0"/>
              <a:t>QUESTIONS</a:t>
            </a:r>
          </a:p>
        </p:txBody>
      </p:sp>
      <p:sp>
        <p:nvSpPr>
          <p:cNvPr id="4" name="object 4"/>
          <p:cNvSpPr/>
          <p:nvPr/>
        </p:nvSpPr>
        <p:spPr>
          <a:xfrm>
            <a:off x="1028720" y="2795086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227627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5" dirty="0"/>
              <a:t>QUESTIONS/COMMENTS</a:t>
            </a:r>
            <a:r>
              <a:rPr spc="50" dirty="0"/>
              <a:t> </a:t>
            </a:r>
            <a:r>
              <a:rPr spc="200" dirty="0"/>
              <a:t>YOU</a:t>
            </a:r>
            <a:r>
              <a:rPr spc="50" dirty="0"/>
              <a:t> </a:t>
            </a:r>
            <a:r>
              <a:rPr spc="240" dirty="0"/>
              <a:t>MAY</a:t>
            </a:r>
            <a:r>
              <a:rPr spc="50" dirty="0"/>
              <a:t> </a:t>
            </a:r>
            <a:r>
              <a:rPr spc="165" dirty="0"/>
              <a:t>HEAR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2608078"/>
            <a:ext cx="15915640" cy="5271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spc="-450" dirty="0">
                <a:solidFill>
                  <a:srgbClr val="484848"/>
                </a:solidFill>
                <a:latin typeface="Arial"/>
                <a:cs typeface="Arial"/>
              </a:rPr>
              <a:t>"I</a:t>
            </a:r>
            <a:r>
              <a:rPr sz="3800" b="1" spc="-2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55" dirty="0">
                <a:solidFill>
                  <a:srgbClr val="484848"/>
                </a:solidFill>
                <a:latin typeface="Arial"/>
                <a:cs typeface="Arial"/>
              </a:rPr>
              <a:t>just</a:t>
            </a:r>
            <a:r>
              <a:rPr sz="3800" b="1" spc="-2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270" dirty="0">
                <a:solidFill>
                  <a:srgbClr val="484848"/>
                </a:solidFill>
                <a:latin typeface="Arial"/>
                <a:cs typeface="Arial"/>
              </a:rPr>
              <a:t>want</a:t>
            </a:r>
            <a:r>
              <a:rPr sz="3800" b="1" spc="-2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130" dirty="0">
                <a:solidFill>
                  <a:srgbClr val="484848"/>
                </a:solidFill>
                <a:latin typeface="Arial"/>
                <a:cs typeface="Arial"/>
              </a:rPr>
              <a:t>lower</a:t>
            </a:r>
            <a:r>
              <a:rPr sz="3800" b="1" spc="-2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215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800" b="1" spc="-2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-10" dirty="0">
                <a:solidFill>
                  <a:srgbClr val="484848"/>
                </a:solidFill>
                <a:latin typeface="Arial"/>
                <a:cs typeface="Arial"/>
              </a:rPr>
              <a:t>taxes."</a:t>
            </a:r>
            <a:endParaRPr sz="3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3800">
              <a:latin typeface="Arial"/>
              <a:cs typeface="Arial"/>
            </a:endParaRPr>
          </a:p>
          <a:p>
            <a:pPr marL="12700" marR="5080">
              <a:lnSpc>
                <a:spcPct val="115100"/>
              </a:lnSpc>
            </a:pPr>
            <a:r>
              <a:rPr sz="3800" spc="185" dirty="0">
                <a:solidFill>
                  <a:srgbClr val="484848"/>
                </a:solidFill>
                <a:latin typeface="Arial"/>
                <a:cs typeface="Arial"/>
              </a:rPr>
              <a:t>It</a:t>
            </a:r>
            <a:r>
              <a:rPr sz="38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may</a:t>
            </a:r>
            <a:r>
              <a:rPr sz="38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50" dirty="0">
                <a:solidFill>
                  <a:srgbClr val="484848"/>
                </a:solidFill>
                <a:latin typeface="Arial"/>
                <a:cs typeface="Arial"/>
              </a:rPr>
              <a:t>seem</a:t>
            </a:r>
            <a:r>
              <a:rPr sz="38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-120" dirty="0">
                <a:solidFill>
                  <a:srgbClr val="484848"/>
                </a:solidFill>
                <a:latin typeface="Arial"/>
                <a:cs typeface="Arial"/>
              </a:rPr>
              <a:t>like</a:t>
            </a:r>
            <a:r>
              <a:rPr sz="38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45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8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25" dirty="0">
                <a:solidFill>
                  <a:srgbClr val="484848"/>
                </a:solidFill>
                <a:latin typeface="Arial"/>
                <a:cs typeface="Arial"/>
              </a:rPr>
              <a:t>great</a:t>
            </a:r>
            <a:r>
              <a:rPr sz="38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65" dirty="0">
                <a:solidFill>
                  <a:srgbClr val="484848"/>
                </a:solidFill>
                <a:latin typeface="Arial"/>
                <a:cs typeface="Arial"/>
              </a:rPr>
              <a:t>idea</a:t>
            </a:r>
            <a:r>
              <a:rPr sz="38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60" dirty="0">
                <a:solidFill>
                  <a:srgbClr val="484848"/>
                </a:solidFill>
                <a:latin typeface="Arial"/>
                <a:cs typeface="Arial"/>
              </a:rPr>
              <a:t>on</a:t>
            </a:r>
            <a:r>
              <a:rPr sz="38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29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8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95" dirty="0">
                <a:solidFill>
                  <a:srgbClr val="484848"/>
                </a:solidFill>
                <a:latin typeface="Arial"/>
                <a:cs typeface="Arial"/>
              </a:rPr>
              <a:t>surface,</a:t>
            </a:r>
            <a:r>
              <a:rPr sz="38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70" dirty="0">
                <a:solidFill>
                  <a:srgbClr val="484848"/>
                </a:solidFill>
                <a:latin typeface="Arial"/>
                <a:cs typeface="Arial"/>
              </a:rPr>
              <a:t>but</a:t>
            </a:r>
            <a:r>
              <a:rPr sz="38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04" dirty="0">
                <a:solidFill>
                  <a:srgbClr val="484848"/>
                </a:solidFill>
                <a:latin typeface="Arial"/>
                <a:cs typeface="Arial"/>
              </a:rPr>
              <a:t>what</a:t>
            </a:r>
            <a:r>
              <a:rPr sz="38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is</a:t>
            </a:r>
            <a:r>
              <a:rPr sz="3800" spc="-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29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8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long-</a:t>
            </a:r>
            <a:r>
              <a:rPr sz="3800" spc="290" dirty="0">
                <a:solidFill>
                  <a:srgbClr val="484848"/>
                </a:solidFill>
                <a:latin typeface="Arial"/>
                <a:cs typeface="Arial"/>
              </a:rPr>
              <a:t>term </a:t>
            </a:r>
            <a:r>
              <a:rPr sz="3800" spc="110" dirty="0">
                <a:solidFill>
                  <a:srgbClr val="484848"/>
                </a:solidFill>
                <a:latin typeface="Arial"/>
                <a:cs typeface="Arial"/>
              </a:rPr>
              <a:t>impact?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These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65" dirty="0">
                <a:solidFill>
                  <a:srgbClr val="484848"/>
                </a:solidFill>
                <a:latin typeface="Arial"/>
                <a:cs typeface="Arial"/>
              </a:rPr>
              <a:t>measures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could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315" dirty="0">
                <a:solidFill>
                  <a:srgbClr val="484848"/>
                </a:solidFill>
                <a:latin typeface="Arial"/>
                <a:cs typeface="Arial"/>
              </a:rPr>
              <a:t>affect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20" dirty="0">
                <a:solidFill>
                  <a:srgbClr val="484848"/>
                </a:solidFill>
                <a:latin typeface="Arial"/>
                <a:cs typeface="Arial"/>
              </a:rPr>
              <a:t>how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75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70" dirty="0">
                <a:solidFill>
                  <a:srgbClr val="484848"/>
                </a:solidFill>
                <a:latin typeface="Arial"/>
                <a:cs typeface="Arial"/>
              </a:rPr>
              <a:t>tax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45" dirty="0">
                <a:solidFill>
                  <a:srgbClr val="484848"/>
                </a:solidFill>
                <a:latin typeface="Arial"/>
                <a:cs typeface="Arial"/>
              </a:rPr>
              <a:t>revenue </a:t>
            </a:r>
            <a:r>
              <a:rPr sz="3800" spc="185" dirty="0">
                <a:solidFill>
                  <a:srgbClr val="484848"/>
                </a:solidFill>
                <a:latin typeface="Arial"/>
                <a:cs typeface="Arial"/>
              </a:rPr>
              <a:t>supports</a:t>
            </a:r>
            <a:r>
              <a:rPr sz="38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90" dirty="0">
                <a:solidFill>
                  <a:srgbClr val="484848"/>
                </a:solidFill>
                <a:latin typeface="Arial"/>
                <a:cs typeface="Arial"/>
              </a:rPr>
              <a:t>that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5" dirty="0">
                <a:solidFill>
                  <a:srgbClr val="484848"/>
                </a:solidFill>
                <a:latin typeface="Arial"/>
                <a:cs typeface="Arial"/>
              </a:rPr>
              <a:t>many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90" dirty="0">
                <a:solidFill>
                  <a:srgbClr val="484848"/>
                </a:solidFill>
                <a:latin typeface="Arial"/>
                <a:cs typeface="Arial"/>
              </a:rPr>
              <a:t>communities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5" dirty="0">
                <a:solidFill>
                  <a:srgbClr val="484848"/>
                </a:solidFill>
                <a:latin typeface="Arial"/>
                <a:cs typeface="Arial"/>
              </a:rPr>
              <a:t>rely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on,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including </a:t>
            </a:r>
            <a:r>
              <a:rPr sz="3800" spc="65" dirty="0">
                <a:solidFill>
                  <a:srgbClr val="484848"/>
                </a:solidFill>
                <a:latin typeface="Arial"/>
                <a:cs typeface="Arial"/>
              </a:rPr>
              <a:t>CareerTech,</a:t>
            </a:r>
            <a:r>
              <a:rPr sz="38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public</a:t>
            </a:r>
            <a:r>
              <a:rPr sz="38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schools,</a:t>
            </a:r>
            <a:r>
              <a:rPr sz="3800" spc="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45" dirty="0">
                <a:solidFill>
                  <a:srgbClr val="484848"/>
                </a:solidFill>
                <a:latin typeface="Arial"/>
                <a:cs typeface="Arial"/>
              </a:rPr>
              <a:t>libraries,</a:t>
            </a:r>
            <a:r>
              <a:rPr sz="38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40" dirty="0">
                <a:solidFill>
                  <a:srgbClr val="484848"/>
                </a:solidFill>
                <a:latin typeface="Arial"/>
                <a:cs typeface="Arial"/>
              </a:rPr>
              <a:t>emergency</a:t>
            </a:r>
            <a:r>
              <a:rPr sz="3800" spc="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80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8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8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75" dirty="0">
                <a:solidFill>
                  <a:srgbClr val="484848"/>
                </a:solidFill>
                <a:latin typeface="Arial"/>
                <a:cs typeface="Arial"/>
              </a:rPr>
              <a:t>county </a:t>
            </a:r>
            <a:r>
              <a:rPr sz="3800" spc="95" dirty="0">
                <a:solidFill>
                  <a:srgbClr val="484848"/>
                </a:solidFill>
                <a:latin typeface="Arial"/>
                <a:cs typeface="Arial"/>
              </a:rPr>
              <a:t>government.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35" dirty="0">
                <a:solidFill>
                  <a:srgbClr val="484848"/>
                </a:solidFill>
                <a:latin typeface="Arial"/>
                <a:cs typeface="Arial"/>
              </a:rPr>
              <a:t>Are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55" dirty="0">
                <a:solidFill>
                  <a:srgbClr val="484848"/>
                </a:solidFill>
                <a:latin typeface="Arial"/>
                <a:cs typeface="Arial"/>
              </a:rPr>
              <a:t>those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40" dirty="0">
                <a:solidFill>
                  <a:srgbClr val="484848"/>
                </a:solidFill>
                <a:latin typeface="Arial"/>
                <a:cs typeface="Arial"/>
              </a:rPr>
              <a:t>important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40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you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55" dirty="0">
                <a:solidFill>
                  <a:srgbClr val="484848"/>
                </a:solidFill>
                <a:latin typeface="Arial"/>
                <a:cs typeface="Arial"/>
              </a:rPr>
              <a:t>your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community?</a:t>
            </a:r>
            <a:endParaRPr sz="3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227627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5" dirty="0"/>
              <a:t>QUESTIONS/COMMENTS</a:t>
            </a:r>
            <a:r>
              <a:rPr spc="50" dirty="0"/>
              <a:t> </a:t>
            </a:r>
            <a:r>
              <a:rPr spc="200" dirty="0"/>
              <a:t>YOU</a:t>
            </a:r>
            <a:r>
              <a:rPr spc="50" dirty="0"/>
              <a:t> </a:t>
            </a:r>
            <a:r>
              <a:rPr spc="240" dirty="0"/>
              <a:t>MAY</a:t>
            </a:r>
            <a:r>
              <a:rPr spc="50" dirty="0"/>
              <a:t> </a:t>
            </a:r>
            <a:r>
              <a:rPr spc="165" dirty="0"/>
              <a:t>HEAR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2608078"/>
            <a:ext cx="16741775" cy="393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spc="110" dirty="0">
                <a:solidFill>
                  <a:srgbClr val="484848"/>
                </a:solidFill>
                <a:latin typeface="Arial"/>
                <a:cs typeface="Arial"/>
              </a:rPr>
              <a:t>“Won’t</a:t>
            </a:r>
            <a:r>
              <a:rPr sz="3800" b="1" spc="-2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204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800" b="1" spc="-2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254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3800" b="1" spc="-2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110" dirty="0">
                <a:solidFill>
                  <a:srgbClr val="484848"/>
                </a:solidFill>
                <a:latin typeface="Arial"/>
                <a:cs typeface="Arial"/>
              </a:rPr>
              <a:t>replace</a:t>
            </a:r>
            <a:r>
              <a:rPr sz="3800" b="1" spc="-2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204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800" b="1" spc="-2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-10" dirty="0">
                <a:solidFill>
                  <a:srgbClr val="484848"/>
                </a:solidFill>
                <a:latin typeface="Arial"/>
                <a:cs typeface="Arial"/>
              </a:rPr>
              <a:t>funding?”</a:t>
            </a:r>
            <a:endParaRPr sz="3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3800">
              <a:latin typeface="Arial"/>
              <a:cs typeface="Arial"/>
            </a:endParaRPr>
          </a:p>
          <a:p>
            <a:pPr marL="12700" marR="5080">
              <a:lnSpc>
                <a:spcPct val="115100"/>
              </a:lnSpc>
            </a:pPr>
            <a:r>
              <a:rPr sz="3800" spc="120" dirty="0">
                <a:solidFill>
                  <a:srgbClr val="484848"/>
                </a:solidFill>
                <a:latin typeface="Arial"/>
                <a:cs typeface="Arial"/>
              </a:rPr>
              <a:t>Neither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00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90" dirty="0">
                <a:solidFill>
                  <a:srgbClr val="484848"/>
                </a:solidFill>
                <a:latin typeface="Arial"/>
                <a:cs typeface="Arial"/>
              </a:rPr>
              <a:t>Question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5" dirty="0">
                <a:solidFill>
                  <a:srgbClr val="484848"/>
                </a:solidFill>
                <a:latin typeface="Arial"/>
                <a:cs typeface="Arial"/>
              </a:rPr>
              <a:t>identifies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45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45" dirty="0">
                <a:solidFill>
                  <a:srgbClr val="484848"/>
                </a:solidFill>
                <a:latin typeface="Arial"/>
                <a:cs typeface="Arial"/>
              </a:rPr>
              <a:t>dedicated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30" dirty="0">
                <a:solidFill>
                  <a:srgbClr val="484848"/>
                </a:solidFill>
                <a:latin typeface="Arial"/>
                <a:cs typeface="Arial"/>
              </a:rPr>
              <a:t>replacement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80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800" spc="9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50" dirty="0">
                <a:solidFill>
                  <a:srgbClr val="484848"/>
                </a:solidFill>
                <a:latin typeface="Arial"/>
                <a:cs typeface="Arial"/>
              </a:rPr>
              <a:t>source.</a:t>
            </a:r>
            <a:r>
              <a:rPr sz="3800" spc="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Any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54" dirty="0">
                <a:solidFill>
                  <a:srgbClr val="484848"/>
                </a:solidFill>
                <a:latin typeface="Arial"/>
                <a:cs typeface="Arial"/>
              </a:rPr>
              <a:t>future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90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decisions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0" dirty="0">
                <a:solidFill>
                  <a:srgbClr val="484848"/>
                </a:solidFill>
                <a:latin typeface="Arial"/>
                <a:cs typeface="Arial"/>
              </a:rPr>
              <a:t>would </a:t>
            </a:r>
            <a:r>
              <a:rPr sz="3800" spc="120" dirty="0">
                <a:solidFill>
                  <a:srgbClr val="484848"/>
                </a:solidFill>
                <a:latin typeface="Arial"/>
                <a:cs typeface="Arial"/>
              </a:rPr>
              <a:t>be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80" dirty="0">
                <a:solidFill>
                  <a:srgbClr val="484848"/>
                </a:solidFill>
                <a:latin typeface="Arial"/>
                <a:cs typeface="Arial"/>
              </a:rPr>
              <a:t>made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85" dirty="0">
                <a:solidFill>
                  <a:srgbClr val="484848"/>
                </a:solidFill>
                <a:latin typeface="Arial"/>
                <a:cs typeface="Arial"/>
              </a:rPr>
              <a:t>by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policymakers,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 and </a:t>
            </a:r>
            <a:r>
              <a:rPr sz="3800" spc="155" dirty="0">
                <a:solidFill>
                  <a:srgbClr val="484848"/>
                </a:solidFill>
                <a:latin typeface="Arial"/>
                <a:cs typeface="Arial"/>
              </a:rPr>
              <a:t>we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40" dirty="0">
                <a:solidFill>
                  <a:srgbClr val="484848"/>
                </a:solidFill>
                <a:latin typeface="Arial"/>
                <a:cs typeface="Arial"/>
              </a:rPr>
              <a:t>don't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35" dirty="0">
                <a:solidFill>
                  <a:srgbClr val="484848"/>
                </a:solidFill>
                <a:latin typeface="Arial"/>
                <a:cs typeface="Arial"/>
              </a:rPr>
              <a:t>want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40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90" dirty="0">
                <a:solidFill>
                  <a:srgbClr val="484848"/>
                </a:solidFill>
                <a:latin typeface="Arial"/>
                <a:cs typeface="Arial"/>
              </a:rPr>
              <a:t>speculate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20" dirty="0">
                <a:solidFill>
                  <a:srgbClr val="484848"/>
                </a:solidFill>
                <a:latin typeface="Arial"/>
                <a:cs typeface="Arial"/>
              </a:rPr>
              <a:t>about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04" dirty="0">
                <a:solidFill>
                  <a:srgbClr val="484848"/>
                </a:solidFill>
                <a:latin typeface="Arial"/>
                <a:cs typeface="Arial"/>
              </a:rPr>
              <a:t>what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55" dirty="0">
                <a:solidFill>
                  <a:srgbClr val="484848"/>
                </a:solidFill>
                <a:latin typeface="Arial"/>
                <a:cs typeface="Arial"/>
              </a:rPr>
              <a:t>those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decisions </a:t>
            </a:r>
            <a:r>
              <a:rPr sz="3800" spc="145" dirty="0">
                <a:solidFill>
                  <a:srgbClr val="484848"/>
                </a:solidFill>
                <a:latin typeface="Arial"/>
                <a:cs typeface="Arial"/>
              </a:rPr>
              <a:t>might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be.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85" dirty="0">
                <a:solidFill>
                  <a:srgbClr val="484848"/>
                </a:solidFill>
                <a:latin typeface="Arial"/>
                <a:cs typeface="Arial"/>
              </a:rPr>
              <a:t>Our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role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is</a:t>
            </a:r>
            <a:r>
              <a:rPr sz="380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40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800" spc="-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explain</a:t>
            </a:r>
            <a:r>
              <a:rPr sz="380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20" dirty="0">
                <a:solidFill>
                  <a:srgbClr val="484848"/>
                </a:solidFill>
                <a:latin typeface="Arial"/>
                <a:cs typeface="Arial"/>
              </a:rPr>
              <a:t>how</a:t>
            </a:r>
            <a:r>
              <a:rPr sz="380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29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80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29" dirty="0">
                <a:solidFill>
                  <a:srgbClr val="484848"/>
                </a:solidFill>
                <a:latin typeface="Arial"/>
                <a:cs typeface="Arial"/>
              </a:rPr>
              <a:t>current</a:t>
            </a:r>
            <a:r>
              <a:rPr sz="380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90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80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40" dirty="0">
                <a:solidFill>
                  <a:srgbClr val="484848"/>
                </a:solidFill>
                <a:latin typeface="Arial"/>
                <a:cs typeface="Arial"/>
              </a:rPr>
              <a:t>system</a:t>
            </a:r>
            <a:r>
              <a:rPr sz="380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works.</a:t>
            </a:r>
            <a:endParaRPr sz="3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227627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5" dirty="0"/>
              <a:t>QUESTIONS/COMMENTS</a:t>
            </a:r>
            <a:r>
              <a:rPr spc="50" dirty="0"/>
              <a:t> </a:t>
            </a:r>
            <a:r>
              <a:rPr spc="200" dirty="0"/>
              <a:t>YOU</a:t>
            </a:r>
            <a:r>
              <a:rPr spc="50" dirty="0"/>
              <a:t> </a:t>
            </a:r>
            <a:r>
              <a:rPr spc="240" dirty="0"/>
              <a:t>MAY</a:t>
            </a:r>
            <a:r>
              <a:rPr spc="50" dirty="0"/>
              <a:t> </a:t>
            </a:r>
            <a:r>
              <a:rPr spc="165" dirty="0"/>
              <a:t>HEAR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2608078"/>
            <a:ext cx="15973425" cy="5271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484848"/>
                </a:solidFill>
                <a:latin typeface="Arial"/>
                <a:cs typeface="Arial"/>
              </a:rPr>
              <a:t>“Does</a:t>
            </a:r>
            <a:r>
              <a:rPr sz="3800" b="1" spc="-19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60" dirty="0">
                <a:solidFill>
                  <a:srgbClr val="484848"/>
                </a:solidFill>
                <a:latin typeface="Arial"/>
                <a:cs typeface="Arial"/>
              </a:rPr>
              <a:t>this</a:t>
            </a:r>
            <a:r>
              <a:rPr sz="3800" b="1" spc="-19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-65" dirty="0">
                <a:solidFill>
                  <a:srgbClr val="484848"/>
                </a:solidFill>
                <a:latin typeface="Arial"/>
                <a:cs typeface="Arial"/>
              </a:rPr>
              <a:t>only</a:t>
            </a:r>
            <a:r>
              <a:rPr sz="3800" b="1" spc="-19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300" dirty="0">
                <a:solidFill>
                  <a:srgbClr val="484848"/>
                </a:solidFill>
                <a:latin typeface="Arial"/>
                <a:cs typeface="Arial"/>
              </a:rPr>
              <a:t>affect</a:t>
            </a:r>
            <a:r>
              <a:rPr sz="3800" b="1" spc="-19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75" dirty="0">
                <a:solidFill>
                  <a:srgbClr val="484848"/>
                </a:solidFill>
                <a:latin typeface="Arial"/>
                <a:cs typeface="Arial"/>
              </a:rPr>
              <a:t>CareerTech?”</a:t>
            </a:r>
            <a:endParaRPr sz="3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3800">
              <a:latin typeface="Arial"/>
              <a:cs typeface="Arial"/>
            </a:endParaRPr>
          </a:p>
          <a:p>
            <a:pPr marL="12700" marR="5080">
              <a:lnSpc>
                <a:spcPct val="115100"/>
              </a:lnSpc>
            </a:pPr>
            <a:r>
              <a:rPr sz="3800" spc="95" dirty="0">
                <a:solidFill>
                  <a:srgbClr val="484848"/>
                </a:solidFill>
                <a:latin typeface="Arial"/>
                <a:cs typeface="Arial"/>
              </a:rPr>
              <a:t>CareerTech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is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60" dirty="0">
                <a:solidFill>
                  <a:srgbClr val="484848"/>
                </a:solidFill>
                <a:latin typeface="Arial"/>
                <a:cs typeface="Arial"/>
              </a:rPr>
              <a:t>one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350" dirty="0">
                <a:solidFill>
                  <a:srgbClr val="484848"/>
                </a:solidFill>
                <a:latin typeface="Arial"/>
                <a:cs typeface="Arial"/>
              </a:rPr>
              <a:t>of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5" dirty="0">
                <a:solidFill>
                  <a:srgbClr val="484848"/>
                </a:solidFill>
                <a:latin typeface="Arial"/>
                <a:cs typeface="Arial"/>
              </a:rPr>
              <a:t>many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45" dirty="0">
                <a:solidFill>
                  <a:srgbClr val="484848"/>
                </a:solidFill>
                <a:latin typeface="Arial"/>
                <a:cs typeface="Arial"/>
              </a:rPr>
              <a:t>essential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45" dirty="0">
                <a:solidFill>
                  <a:srgbClr val="484848"/>
                </a:solidFill>
                <a:latin typeface="Arial"/>
                <a:cs typeface="Arial"/>
              </a:rPr>
              <a:t>community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90" dirty="0">
                <a:solidFill>
                  <a:srgbClr val="484848"/>
                </a:solidFill>
                <a:latin typeface="Arial"/>
                <a:cs typeface="Arial"/>
              </a:rPr>
              <a:t>that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relies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35" dirty="0">
                <a:solidFill>
                  <a:srgbClr val="484848"/>
                </a:solidFill>
                <a:latin typeface="Arial"/>
                <a:cs typeface="Arial"/>
              </a:rPr>
              <a:t>on </a:t>
            </a:r>
            <a:r>
              <a:rPr sz="3800" spc="70" dirty="0">
                <a:solidFill>
                  <a:srgbClr val="484848"/>
                </a:solidFill>
                <a:latin typeface="Arial"/>
                <a:cs typeface="Arial"/>
              </a:rPr>
              <a:t>stable,</a:t>
            </a:r>
            <a:r>
              <a:rPr sz="38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60" dirty="0">
                <a:solidFill>
                  <a:srgbClr val="484848"/>
                </a:solidFill>
                <a:latin typeface="Arial"/>
                <a:cs typeface="Arial"/>
              </a:rPr>
              <a:t>predictable</a:t>
            </a:r>
            <a:r>
              <a:rPr sz="38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8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90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8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80" dirty="0">
                <a:solidFill>
                  <a:srgbClr val="484848"/>
                </a:solidFill>
                <a:latin typeface="Arial"/>
                <a:cs typeface="Arial"/>
              </a:rPr>
              <a:t>from</a:t>
            </a:r>
            <a:r>
              <a:rPr sz="38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75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8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55" dirty="0">
                <a:solidFill>
                  <a:srgbClr val="484848"/>
                </a:solidFill>
                <a:latin typeface="Arial"/>
                <a:cs typeface="Arial"/>
              </a:rPr>
              <a:t>taxes.</a:t>
            </a:r>
            <a:r>
              <a:rPr sz="38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85" dirty="0">
                <a:solidFill>
                  <a:srgbClr val="484848"/>
                </a:solidFill>
                <a:latin typeface="Arial"/>
                <a:cs typeface="Arial"/>
              </a:rPr>
              <a:t>It</a:t>
            </a:r>
            <a:r>
              <a:rPr sz="38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helps</a:t>
            </a:r>
            <a:r>
              <a:rPr sz="38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04" dirty="0">
                <a:solidFill>
                  <a:srgbClr val="484848"/>
                </a:solidFill>
                <a:latin typeface="Arial"/>
                <a:cs typeface="Arial"/>
              </a:rPr>
              <a:t>support </a:t>
            </a:r>
            <a:r>
              <a:rPr sz="3800" spc="105" dirty="0">
                <a:solidFill>
                  <a:srgbClr val="484848"/>
                </a:solidFill>
                <a:latin typeface="Arial"/>
                <a:cs typeface="Arial"/>
              </a:rPr>
              <a:t>many</a:t>
            </a:r>
            <a:r>
              <a:rPr sz="3800" spc="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public</a:t>
            </a:r>
            <a:r>
              <a:rPr sz="3800" spc="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services,</a:t>
            </a:r>
            <a:r>
              <a:rPr sz="3800" spc="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including</a:t>
            </a:r>
            <a:r>
              <a:rPr sz="3800" spc="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65" dirty="0">
                <a:solidFill>
                  <a:srgbClr val="484848"/>
                </a:solidFill>
                <a:latin typeface="Arial"/>
                <a:cs typeface="Arial"/>
              </a:rPr>
              <a:t>CareerTech,</a:t>
            </a:r>
            <a:r>
              <a:rPr sz="3800" spc="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-135" dirty="0">
                <a:solidFill>
                  <a:srgbClr val="484848"/>
                </a:solidFill>
                <a:latin typeface="Arial"/>
                <a:cs typeface="Arial"/>
              </a:rPr>
              <a:t>K-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12</a:t>
            </a:r>
            <a:r>
              <a:rPr sz="3800" spc="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50" dirty="0">
                <a:solidFill>
                  <a:srgbClr val="484848"/>
                </a:solidFill>
                <a:latin typeface="Arial"/>
                <a:cs typeface="Arial"/>
              </a:rPr>
              <a:t>public</a:t>
            </a:r>
            <a:r>
              <a:rPr sz="3800" spc="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65" dirty="0">
                <a:solidFill>
                  <a:srgbClr val="484848"/>
                </a:solidFill>
                <a:latin typeface="Arial"/>
                <a:cs typeface="Arial"/>
              </a:rPr>
              <a:t>education, </a:t>
            </a:r>
            <a:r>
              <a:rPr sz="3800" spc="140" dirty="0">
                <a:solidFill>
                  <a:srgbClr val="484848"/>
                </a:solidFill>
                <a:latin typeface="Arial"/>
                <a:cs typeface="Arial"/>
              </a:rPr>
              <a:t>emergency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65" dirty="0">
                <a:solidFill>
                  <a:srgbClr val="484848"/>
                </a:solidFill>
                <a:latin typeface="Arial"/>
                <a:cs typeface="Arial"/>
              </a:rPr>
              <a:t>medical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-285" dirty="0">
                <a:solidFill>
                  <a:srgbClr val="484848"/>
                </a:solidFill>
                <a:latin typeface="Arial"/>
                <a:cs typeface="Arial"/>
              </a:rPr>
              <a:t>(EMS),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 law </a:t>
            </a:r>
            <a:r>
              <a:rPr sz="3800" spc="170" dirty="0">
                <a:solidFill>
                  <a:srgbClr val="484848"/>
                </a:solidFill>
                <a:latin typeface="Arial"/>
                <a:cs typeface="Arial"/>
              </a:rPr>
              <a:t>enforcement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29" dirty="0">
                <a:solidFill>
                  <a:srgbClr val="484848"/>
                </a:solidFill>
                <a:latin typeface="Arial"/>
                <a:cs typeface="Arial"/>
              </a:rPr>
              <a:t>other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public </a:t>
            </a:r>
            <a:r>
              <a:rPr sz="3800" spc="185" dirty="0">
                <a:solidFill>
                  <a:srgbClr val="484848"/>
                </a:solidFill>
                <a:latin typeface="Arial"/>
                <a:cs typeface="Arial"/>
              </a:rPr>
              <a:t>safety</a:t>
            </a:r>
            <a:r>
              <a:rPr sz="38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services,</a:t>
            </a:r>
            <a:r>
              <a:rPr sz="38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04" dirty="0">
                <a:solidFill>
                  <a:srgbClr val="484848"/>
                </a:solidFill>
                <a:latin typeface="Arial"/>
                <a:cs typeface="Arial"/>
              </a:rPr>
              <a:t>infrastructure</a:t>
            </a:r>
            <a:r>
              <a:rPr sz="38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-120" dirty="0">
                <a:solidFill>
                  <a:srgbClr val="484848"/>
                </a:solidFill>
                <a:latin typeface="Arial"/>
                <a:cs typeface="Arial"/>
              </a:rPr>
              <a:t>like</a:t>
            </a:r>
            <a:r>
              <a:rPr sz="38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20" dirty="0">
                <a:solidFill>
                  <a:srgbClr val="484848"/>
                </a:solidFill>
                <a:latin typeface="Arial"/>
                <a:cs typeface="Arial"/>
              </a:rPr>
              <a:t>roads</a:t>
            </a:r>
            <a:r>
              <a:rPr sz="38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8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0" dirty="0">
                <a:solidFill>
                  <a:srgbClr val="484848"/>
                </a:solidFill>
                <a:latin typeface="Arial"/>
                <a:cs typeface="Arial"/>
              </a:rPr>
              <a:t>bridges,</a:t>
            </a:r>
            <a:r>
              <a:rPr sz="38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800" spc="35" dirty="0">
                <a:solidFill>
                  <a:srgbClr val="484848"/>
                </a:solidFill>
                <a:latin typeface="Arial"/>
                <a:cs typeface="Arial"/>
              </a:rPr>
              <a:t> libraries, </a:t>
            </a:r>
            <a:r>
              <a:rPr sz="3800" spc="185" dirty="0">
                <a:solidFill>
                  <a:srgbClr val="484848"/>
                </a:solidFill>
                <a:latin typeface="Arial"/>
                <a:cs typeface="Arial"/>
              </a:rPr>
              <a:t>county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35" dirty="0">
                <a:solidFill>
                  <a:srgbClr val="484848"/>
                </a:solidFill>
                <a:latin typeface="Arial"/>
                <a:cs typeface="Arial"/>
              </a:rPr>
              <a:t>government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85" dirty="0">
                <a:solidFill>
                  <a:srgbClr val="484848"/>
                </a:solidFill>
                <a:latin typeface="Arial"/>
                <a:cs typeface="Arial"/>
              </a:rPr>
              <a:t>county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health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55" dirty="0">
                <a:solidFill>
                  <a:srgbClr val="484848"/>
                </a:solidFill>
                <a:latin typeface="Arial"/>
                <a:cs typeface="Arial"/>
              </a:rPr>
              <a:t>departments.</a:t>
            </a:r>
            <a:endParaRPr sz="3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227627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5" dirty="0"/>
              <a:t>QUESTIONS/COMMENTS</a:t>
            </a:r>
            <a:r>
              <a:rPr spc="50" dirty="0"/>
              <a:t> </a:t>
            </a:r>
            <a:r>
              <a:rPr spc="200" dirty="0"/>
              <a:t>YOU</a:t>
            </a:r>
            <a:r>
              <a:rPr spc="50" dirty="0"/>
              <a:t> </a:t>
            </a:r>
            <a:r>
              <a:rPr spc="240" dirty="0"/>
              <a:t>MAY</a:t>
            </a:r>
            <a:r>
              <a:rPr spc="50" dirty="0"/>
              <a:t> </a:t>
            </a:r>
            <a:r>
              <a:rPr spc="165" dirty="0"/>
              <a:t>HEAR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2608078"/>
            <a:ext cx="15573375" cy="4605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spc="125" dirty="0">
                <a:solidFill>
                  <a:srgbClr val="484848"/>
                </a:solidFill>
                <a:latin typeface="Arial"/>
                <a:cs typeface="Arial"/>
              </a:rPr>
              <a:t>“Why</a:t>
            </a:r>
            <a:r>
              <a:rPr sz="3800" b="1" spc="-20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-85" dirty="0">
                <a:solidFill>
                  <a:srgbClr val="484848"/>
                </a:solidFill>
                <a:latin typeface="Arial"/>
                <a:cs typeface="Arial"/>
              </a:rPr>
              <a:t>should</a:t>
            </a:r>
            <a:r>
              <a:rPr sz="38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95" dirty="0">
                <a:solidFill>
                  <a:srgbClr val="484848"/>
                </a:solidFill>
                <a:latin typeface="Arial"/>
                <a:cs typeface="Arial"/>
              </a:rPr>
              <a:t>I/my</a:t>
            </a:r>
            <a:r>
              <a:rPr sz="3800" b="1" spc="-20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45" dirty="0">
                <a:solidFill>
                  <a:srgbClr val="484848"/>
                </a:solidFill>
                <a:latin typeface="Arial"/>
                <a:cs typeface="Arial"/>
              </a:rPr>
              <a:t>community</a:t>
            </a:r>
            <a:r>
              <a:rPr sz="38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b="1" spc="60" dirty="0">
                <a:solidFill>
                  <a:srgbClr val="484848"/>
                </a:solidFill>
                <a:latin typeface="Arial"/>
                <a:cs typeface="Arial"/>
              </a:rPr>
              <a:t>care?”</a:t>
            </a:r>
            <a:endParaRPr sz="3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3800">
              <a:latin typeface="Arial"/>
              <a:cs typeface="Arial"/>
            </a:endParaRPr>
          </a:p>
          <a:p>
            <a:pPr marL="12700" marR="5080">
              <a:lnSpc>
                <a:spcPct val="115100"/>
              </a:lnSpc>
            </a:pP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These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65" dirty="0">
                <a:solidFill>
                  <a:srgbClr val="484848"/>
                </a:solidFill>
                <a:latin typeface="Arial"/>
                <a:cs typeface="Arial"/>
              </a:rPr>
              <a:t>measures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0" dirty="0">
                <a:solidFill>
                  <a:srgbClr val="484848"/>
                </a:solidFill>
                <a:latin typeface="Arial"/>
                <a:cs typeface="Arial"/>
              </a:rPr>
              <a:t>would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315" dirty="0">
                <a:solidFill>
                  <a:srgbClr val="484848"/>
                </a:solidFill>
                <a:latin typeface="Arial"/>
                <a:cs typeface="Arial"/>
              </a:rPr>
              <a:t>affect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20" dirty="0">
                <a:solidFill>
                  <a:srgbClr val="484848"/>
                </a:solidFill>
                <a:latin typeface="Arial"/>
                <a:cs typeface="Arial"/>
              </a:rPr>
              <a:t>how</a:t>
            </a:r>
            <a:r>
              <a:rPr sz="38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75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70" dirty="0">
                <a:solidFill>
                  <a:srgbClr val="484848"/>
                </a:solidFill>
                <a:latin typeface="Arial"/>
                <a:cs typeface="Arial"/>
              </a:rPr>
              <a:t>tax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45" dirty="0">
                <a:solidFill>
                  <a:srgbClr val="484848"/>
                </a:solidFill>
                <a:latin typeface="Arial"/>
                <a:cs typeface="Arial"/>
              </a:rPr>
              <a:t>revenue </a:t>
            </a:r>
            <a:r>
              <a:rPr sz="3800" spc="185" dirty="0">
                <a:solidFill>
                  <a:srgbClr val="484848"/>
                </a:solidFill>
                <a:latin typeface="Arial"/>
                <a:cs typeface="Arial"/>
              </a:rPr>
              <a:t>supports</a:t>
            </a:r>
            <a:r>
              <a:rPr sz="38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90" dirty="0">
                <a:solidFill>
                  <a:srgbClr val="484848"/>
                </a:solidFill>
                <a:latin typeface="Arial"/>
                <a:cs typeface="Arial"/>
              </a:rPr>
              <a:t>that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5" dirty="0">
                <a:solidFill>
                  <a:srgbClr val="484848"/>
                </a:solidFill>
                <a:latin typeface="Arial"/>
                <a:cs typeface="Arial"/>
              </a:rPr>
              <a:t>many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90" dirty="0">
                <a:solidFill>
                  <a:srgbClr val="484848"/>
                </a:solidFill>
                <a:latin typeface="Arial"/>
                <a:cs typeface="Arial"/>
              </a:rPr>
              <a:t>communities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5" dirty="0">
                <a:solidFill>
                  <a:srgbClr val="484848"/>
                </a:solidFill>
                <a:latin typeface="Arial"/>
                <a:cs typeface="Arial"/>
              </a:rPr>
              <a:t>rely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on,</a:t>
            </a:r>
            <a:r>
              <a:rPr sz="38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including </a:t>
            </a:r>
            <a:r>
              <a:rPr sz="3800" spc="65" dirty="0">
                <a:solidFill>
                  <a:srgbClr val="484848"/>
                </a:solidFill>
                <a:latin typeface="Arial"/>
                <a:cs typeface="Arial"/>
              </a:rPr>
              <a:t>CareerTech,</a:t>
            </a:r>
            <a:r>
              <a:rPr sz="38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public</a:t>
            </a:r>
            <a:r>
              <a:rPr sz="38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dirty="0">
                <a:solidFill>
                  <a:srgbClr val="484848"/>
                </a:solidFill>
                <a:latin typeface="Arial"/>
                <a:cs typeface="Arial"/>
              </a:rPr>
              <a:t>schools,</a:t>
            </a:r>
            <a:r>
              <a:rPr sz="3800" spc="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45" dirty="0">
                <a:solidFill>
                  <a:srgbClr val="484848"/>
                </a:solidFill>
                <a:latin typeface="Arial"/>
                <a:cs typeface="Arial"/>
              </a:rPr>
              <a:t>libraries,</a:t>
            </a:r>
            <a:r>
              <a:rPr sz="38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40" dirty="0">
                <a:solidFill>
                  <a:srgbClr val="484848"/>
                </a:solidFill>
                <a:latin typeface="Arial"/>
                <a:cs typeface="Arial"/>
              </a:rPr>
              <a:t>emergency</a:t>
            </a:r>
            <a:r>
              <a:rPr sz="3800" spc="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80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8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8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75" dirty="0">
                <a:solidFill>
                  <a:srgbClr val="484848"/>
                </a:solidFill>
                <a:latin typeface="Arial"/>
                <a:cs typeface="Arial"/>
              </a:rPr>
              <a:t>county </a:t>
            </a:r>
            <a:r>
              <a:rPr sz="3800" spc="95" dirty="0">
                <a:solidFill>
                  <a:srgbClr val="484848"/>
                </a:solidFill>
                <a:latin typeface="Arial"/>
                <a:cs typeface="Arial"/>
              </a:rPr>
              <a:t>government.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35" dirty="0">
                <a:solidFill>
                  <a:srgbClr val="484848"/>
                </a:solidFill>
                <a:latin typeface="Arial"/>
                <a:cs typeface="Arial"/>
              </a:rPr>
              <a:t>Are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55" dirty="0">
                <a:solidFill>
                  <a:srgbClr val="484848"/>
                </a:solidFill>
                <a:latin typeface="Arial"/>
                <a:cs typeface="Arial"/>
              </a:rPr>
              <a:t>those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75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90" dirty="0">
                <a:solidFill>
                  <a:srgbClr val="484848"/>
                </a:solidFill>
                <a:latin typeface="Arial"/>
                <a:cs typeface="Arial"/>
              </a:rPr>
              <a:t>that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90" dirty="0">
                <a:solidFill>
                  <a:srgbClr val="484848"/>
                </a:solidFill>
                <a:latin typeface="Arial"/>
                <a:cs typeface="Arial"/>
              </a:rPr>
              <a:t>are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240" dirty="0">
                <a:solidFill>
                  <a:srgbClr val="484848"/>
                </a:solidFill>
                <a:latin typeface="Arial"/>
                <a:cs typeface="Arial"/>
              </a:rPr>
              <a:t>important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40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you</a:t>
            </a:r>
            <a:r>
              <a:rPr sz="3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800" spc="155" dirty="0">
                <a:solidFill>
                  <a:srgbClr val="484848"/>
                </a:solidFill>
                <a:latin typeface="Arial"/>
                <a:cs typeface="Arial"/>
              </a:rPr>
              <a:t>your </a:t>
            </a:r>
            <a:r>
              <a:rPr sz="3800" spc="100" dirty="0">
                <a:solidFill>
                  <a:srgbClr val="484848"/>
                </a:solidFill>
                <a:latin typeface="Arial"/>
                <a:cs typeface="Arial"/>
              </a:rPr>
              <a:t>community?</a:t>
            </a:r>
            <a:endParaRPr sz="3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8484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253995ABA45B4E86BB87EF7DF66138" ma:contentTypeVersion="13" ma:contentTypeDescription="Create a new document." ma:contentTypeScope="" ma:versionID="0f1808ce7ef8af8ce145a0cfc63b8b5b">
  <xsd:schema xmlns:xsd="http://www.w3.org/2001/XMLSchema" xmlns:xs="http://www.w3.org/2001/XMLSchema" xmlns:p="http://schemas.microsoft.com/office/2006/metadata/properties" xmlns:ns2="ce900897-5fa0-45d5-b257-cfed18d9b0a1" xmlns:ns3="fb7a7f77-57aa-46a2-9e2e-0d0f9f3cb140" targetNamespace="http://schemas.microsoft.com/office/2006/metadata/properties" ma:root="true" ma:fieldsID="dfe8ff9f61ca3afa8ad04bfb4b28ad78" ns2:_="" ns3:_="">
    <xsd:import namespace="ce900897-5fa0-45d5-b257-cfed18d9b0a1"/>
    <xsd:import namespace="fb7a7f77-57aa-46a2-9e2e-0d0f9f3cb1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900897-5fa0-45d5-b257-cfed18d9b0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639bf05-802c-475b-a31c-03008c3e1a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7a7f77-57aa-46a2-9e2e-0d0f9f3cb14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4c5e4fa-61ca-47df-8e51-2bbf42064a24}" ma:internalName="TaxCatchAll" ma:showField="CatchAllData" ma:web="fb7a7f77-57aa-46a2-9e2e-0d0f9f3cb1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e900897-5fa0-45d5-b257-cfed18d9b0a1">
      <Terms xmlns="http://schemas.microsoft.com/office/infopath/2007/PartnerControls"/>
    </lcf76f155ced4ddcb4097134ff3c332f>
    <TaxCatchAll xmlns="fb7a7f77-57aa-46a2-9e2e-0d0f9f3cb140" xsi:nil="true"/>
  </documentManagement>
</p:properties>
</file>

<file path=customXml/itemProps1.xml><?xml version="1.0" encoding="utf-8"?>
<ds:datastoreItem xmlns:ds="http://schemas.openxmlformats.org/officeDocument/2006/customXml" ds:itemID="{A655C536-D684-49DE-94A4-61FA5FA0DEF9}"/>
</file>

<file path=customXml/itemProps2.xml><?xml version="1.0" encoding="utf-8"?>
<ds:datastoreItem xmlns:ds="http://schemas.openxmlformats.org/officeDocument/2006/customXml" ds:itemID="{5C2B159E-0024-4E94-8DE6-2ED480E54B2D}"/>
</file>

<file path=customXml/itemProps3.xml><?xml version="1.0" encoding="utf-8"?>
<ds:datastoreItem xmlns:ds="http://schemas.openxmlformats.org/officeDocument/2006/customXml" ds:itemID="{63F0C33E-8946-48A1-8FB4-15F7AF016BA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614</Words>
  <Application>Microsoft Macintosh PowerPoint</Application>
  <PresentationFormat>Custom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 Unicode MS</vt:lpstr>
      <vt:lpstr>Arial</vt:lpstr>
      <vt:lpstr>Office Theme</vt:lpstr>
      <vt:lpstr>PowerPoint Presentation</vt:lpstr>
      <vt:lpstr>WHY IT MATTERS TO US</vt:lpstr>
      <vt:lpstr>WHY IT MATTERS TO US</vt:lpstr>
      <vt:lpstr>COMMUNICATING ABOUT STATE QUESTIONS</vt:lpstr>
      <vt:lpstr>COMMUNICATING ABOUT STATE QUESTIONS</vt:lpstr>
      <vt:lpstr>QUESTIONS/COMMENTS YOU MAY HEAR</vt:lpstr>
      <vt:lpstr>QUESTIONS/COMMENTS YOU MAY HEAR</vt:lpstr>
      <vt:lpstr>QUESTIONS/COMMENTS YOU MAY HEAR</vt:lpstr>
      <vt:lpstr>QUESTIONS/COMMENTS YOU MAY HEAR</vt:lpstr>
      <vt:lpstr>KEY MESSAGES FOR STAFF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OkACTE SQ 844 843 847 Presentation</dc:title>
  <dc:creator>Gooden Group</dc:creator>
  <cp:keywords>DAHQ49qhaQ0,BAETNqLmWj0</cp:keywords>
  <cp:lastModifiedBy>Dazsa Carter</cp:lastModifiedBy>
  <cp:revision>1</cp:revision>
  <dcterms:created xsi:type="dcterms:W3CDTF">2026-08-01T21:50:09Z</dcterms:created>
  <dcterms:modified xsi:type="dcterms:W3CDTF">2026-08-01T21:51:50Z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2026-07-31T00:00:00Z</vt:filetime>
  </property>
  <property fmtid="{D5CDD505-2E9C-101B-9397-08002B2CF9AE}" pid="3" name="Creator">
    <vt:lpwstr>Canva</vt:lpwstr>
  </property>
  <property fmtid="{D5CDD505-2E9C-101B-9397-08002B2CF9AE}" pid="4" name="LastSaved">
    <vt:filetime>2026-08-01T00:00:00Z</vt:filetime>
  </property>
  <property fmtid="{D5CDD505-2E9C-101B-9397-08002B2CF9AE}" pid="5" name="Producer">
    <vt:lpwstr>Canva</vt:lpwstr>
  </property>
  <property fmtid="{D5CDD505-2E9C-101B-9397-08002B2CF9AE}" pid="6" name="ContentTypeId">
    <vt:lpwstr>0x0101001C253995ABA45B4E86BB87EF7DF66138</vt:lpwstr>
  </property>
</Properties>
</file>