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92" r:id="rId28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8"/>
  </p:normalViewPr>
  <p:slideViewPr>
    <p:cSldViewPr>
      <p:cViewPr varScale="1">
        <p:scale>
          <a:sx n="78" d="100"/>
          <a:sy n="78" d="100"/>
        </p:scale>
        <p:origin x="55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zsa Carter" userId="a135fcc5-8659-4ea7-8fb9-73973064f8e1" providerId="ADAL" clId="{3AFD0ED5-05AE-54C3-A953-24C665675158}"/>
    <pc:docChg chg="delSld">
      <pc:chgData name="Dazsa Carter" userId="a135fcc5-8659-4ea7-8fb9-73973064f8e1" providerId="ADAL" clId="{3AFD0ED5-05AE-54C3-A953-24C665675158}" dt="2026-08-01T21:54:52.346" v="9" actId="2696"/>
      <pc:docMkLst>
        <pc:docMk/>
      </pc:docMkLst>
      <pc:sldChg chg="del">
        <pc:chgData name="Dazsa Carter" userId="a135fcc5-8659-4ea7-8fb9-73973064f8e1" providerId="ADAL" clId="{3AFD0ED5-05AE-54C3-A953-24C665675158}" dt="2026-08-01T21:54:52.346" v="9" actId="2696"/>
        <pc:sldMkLst>
          <pc:docMk/>
          <pc:sldMk cId="0" sldId="282"/>
        </pc:sldMkLst>
      </pc:sldChg>
      <pc:sldChg chg="del">
        <pc:chgData name="Dazsa Carter" userId="a135fcc5-8659-4ea7-8fb9-73973064f8e1" providerId="ADAL" clId="{3AFD0ED5-05AE-54C3-A953-24C665675158}" dt="2026-08-01T21:54:52.340" v="1" actId="2696"/>
        <pc:sldMkLst>
          <pc:docMk/>
          <pc:sldMk cId="0" sldId="283"/>
        </pc:sldMkLst>
      </pc:sldChg>
      <pc:sldChg chg="del">
        <pc:chgData name="Dazsa Carter" userId="a135fcc5-8659-4ea7-8fb9-73973064f8e1" providerId="ADAL" clId="{3AFD0ED5-05AE-54C3-A953-24C665675158}" dt="2026-08-01T21:54:52.345" v="8" actId="2696"/>
        <pc:sldMkLst>
          <pc:docMk/>
          <pc:sldMk cId="0" sldId="284"/>
        </pc:sldMkLst>
      </pc:sldChg>
      <pc:sldChg chg="del">
        <pc:chgData name="Dazsa Carter" userId="a135fcc5-8659-4ea7-8fb9-73973064f8e1" providerId="ADAL" clId="{3AFD0ED5-05AE-54C3-A953-24C665675158}" dt="2026-08-01T21:54:52.341" v="2" actId="2696"/>
        <pc:sldMkLst>
          <pc:docMk/>
          <pc:sldMk cId="0" sldId="285"/>
        </pc:sldMkLst>
      </pc:sldChg>
      <pc:sldChg chg="del">
        <pc:chgData name="Dazsa Carter" userId="a135fcc5-8659-4ea7-8fb9-73973064f8e1" providerId="ADAL" clId="{3AFD0ED5-05AE-54C3-A953-24C665675158}" dt="2026-08-01T21:54:52.344" v="6" actId="2696"/>
        <pc:sldMkLst>
          <pc:docMk/>
          <pc:sldMk cId="0" sldId="286"/>
        </pc:sldMkLst>
      </pc:sldChg>
      <pc:sldChg chg="del">
        <pc:chgData name="Dazsa Carter" userId="a135fcc5-8659-4ea7-8fb9-73973064f8e1" providerId="ADAL" clId="{3AFD0ED5-05AE-54C3-A953-24C665675158}" dt="2026-08-01T21:54:52.344" v="7" actId="2696"/>
        <pc:sldMkLst>
          <pc:docMk/>
          <pc:sldMk cId="0" sldId="287"/>
        </pc:sldMkLst>
      </pc:sldChg>
      <pc:sldChg chg="del">
        <pc:chgData name="Dazsa Carter" userId="a135fcc5-8659-4ea7-8fb9-73973064f8e1" providerId="ADAL" clId="{3AFD0ED5-05AE-54C3-A953-24C665675158}" dt="2026-08-01T21:54:52.343" v="5" actId="2696"/>
        <pc:sldMkLst>
          <pc:docMk/>
          <pc:sldMk cId="0" sldId="288"/>
        </pc:sldMkLst>
      </pc:sldChg>
      <pc:sldChg chg="del">
        <pc:chgData name="Dazsa Carter" userId="a135fcc5-8659-4ea7-8fb9-73973064f8e1" providerId="ADAL" clId="{3AFD0ED5-05AE-54C3-A953-24C665675158}" dt="2026-08-01T21:54:52.342" v="3" actId="2696"/>
        <pc:sldMkLst>
          <pc:docMk/>
          <pc:sldMk cId="0" sldId="289"/>
        </pc:sldMkLst>
      </pc:sldChg>
      <pc:sldChg chg="del">
        <pc:chgData name="Dazsa Carter" userId="a135fcc5-8659-4ea7-8fb9-73973064f8e1" providerId="ADAL" clId="{3AFD0ED5-05AE-54C3-A953-24C665675158}" dt="2026-08-01T21:54:52.342" v="4" actId="2696"/>
        <pc:sldMkLst>
          <pc:docMk/>
          <pc:sldMk cId="0" sldId="290"/>
        </pc:sldMkLst>
      </pc:sldChg>
      <pc:sldChg chg="del">
        <pc:chgData name="Dazsa Carter" userId="a135fcc5-8659-4ea7-8fb9-73973064f8e1" providerId="ADAL" clId="{3AFD0ED5-05AE-54C3-A953-24C665675158}" dt="2026-08-01T21:54:52.337" v="0" actId="2696"/>
        <pc:sldMkLst>
          <pc:docMk/>
          <pc:sldMk cId="0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20" y="855930"/>
            <a:ext cx="14305280" cy="1848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49" y="-49"/>
            <a:ext cx="18278475" cy="7058025"/>
          </a:xfrm>
          <a:custGeom>
            <a:avLst/>
            <a:gdLst/>
            <a:ahLst/>
            <a:cxnLst/>
            <a:rect l="l" t="t" r="r" b="b"/>
            <a:pathLst>
              <a:path w="18278475" h="7058025">
                <a:moveTo>
                  <a:pt x="18277895" y="0"/>
                </a:moveTo>
                <a:lnTo>
                  <a:pt x="18277895" y="7057528"/>
                </a:lnTo>
                <a:lnTo>
                  <a:pt x="0" y="7057528"/>
                </a:lnTo>
                <a:lnTo>
                  <a:pt x="0" y="0"/>
                </a:lnTo>
                <a:lnTo>
                  <a:pt x="18277895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49" y="-49"/>
            <a:ext cx="18278475" cy="7058025"/>
          </a:xfrm>
          <a:custGeom>
            <a:avLst/>
            <a:gdLst/>
            <a:ahLst/>
            <a:cxnLst/>
            <a:rect l="l" t="t" r="r" b="b"/>
            <a:pathLst>
              <a:path w="18278475" h="7058025">
                <a:moveTo>
                  <a:pt x="18277895" y="0"/>
                </a:moveTo>
                <a:lnTo>
                  <a:pt x="18277895" y="7057528"/>
                </a:lnTo>
                <a:lnTo>
                  <a:pt x="0" y="7057528"/>
                </a:lnTo>
                <a:lnTo>
                  <a:pt x="0" y="0"/>
                </a:lnTo>
                <a:lnTo>
                  <a:pt x="18277895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55930"/>
            <a:ext cx="16807815" cy="924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4E9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75186"/>
            <a:ext cx="16125825" cy="5128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4848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mcniel@okacte.or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4163695"/>
          </a:xfrm>
          <a:custGeom>
            <a:avLst/>
            <a:gdLst/>
            <a:ahLst/>
            <a:cxnLst/>
            <a:rect l="l" t="t" r="r" b="b"/>
            <a:pathLst>
              <a:path w="18288000" h="4163695">
                <a:moveTo>
                  <a:pt x="18287952" y="0"/>
                </a:moveTo>
                <a:lnTo>
                  <a:pt x="18287952" y="4163068"/>
                </a:lnTo>
                <a:lnTo>
                  <a:pt x="0" y="4163068"/>
                </a:lnTo>
                <a:lnTo>
                  <a:pt x="0" y="0"/>
                </a:lnTo>
                <a:lnTo>
                  <a:pt x="18287952" y="0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9235" y="6407002"/>
            <a:ext cx="5333999" cy="2847974"/>
          </a:xfrm>
          <a:prstGeom prst="rect">
            <a:avLst/>
          </a:prstGeom>
        </p:spPr>
      </p:pic>
      <p:sp>
        <p:nvSpPr>
          <p:cNvPr id="4" name="object 4" descr="$PPTXTitle"/>
          <p:cNvSpPr txBox="1"/>
          <p:nvPr/>
        </p:nvSpPr>
        <p:spPr>
          <a:xfrm>
            <a:off x="2179741" y="785520"/>
            <a:ext cx="9862185" cy="269049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 marR="5080">
              <a:lnSpc>
                <a:spcPts val="9820"/>
              </a:lnSpc>
              <a:spcBef>
                <a:spcPts val="1540"/>
              </a:spcBef>
            </a:pPr>
            <a:r>
              <a:rPr sz="9300" b="1" spc="515" dirty="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93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395" dirty="0">
                <a:solidFill>
                  <a:srgbClr val="FFFFFF"/>
                </a:solidFill>
                <a:latin typeface="Arial"/>
                <a:cs typeface="Arial"/>
              </a:rPr>
              <a:t>Questions </a:t>
            </a:r>
            <a:r>
              <a:rPr sz="9300" b="1" spc="835" dirty="0">
                <a:solidFill>
                  <a:srgbClr val="FFFFFF"/>
                </a:solidFill>
                <a:latin typeface="Arial"/>
                <a:cs typeface="Arial"/>
              </a:rPr>
              <a:t>844,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765" dirty="0">
                <a:solidFill>
                  <a:srgbClr val="FFFFFF"/>
                </a:solidFill>
                <a:latin typeface="Arial"/>
                <a:cs typeface="Arial"/>
              </a:rPr>
              <a:t>847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760" dirty="0">
                <a:solidFill>
                  <a:srgbClr val="FFFFFF"/>
                </a:solidFill>
                <a:latin typeface="Arial"/>
                <a:cs typeface="Arial"/>
              </a:rPr>
              <a:t>843</a:t>
            </a:r>
            <a:endParaRPr sz="9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1251" y="4845575"/>
            <a:ext cx="15476219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900" b="1" spc="32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5900" b="1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459" dirty="0">
                <a:solidFill>
                  <a:srgbClr val="484848"/>
                </a:solidFill>
                <a:latin typeface="Arial"/>
                <a:cs typeface="Arial"/>
              </a:rPr>
              <a:t>Impact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355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420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59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900" b="1" spc="345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endParaRPr sz="5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30" dirty="0"/>
              <a:t>WHAT</a:t>
            </a:r>
            <a:r>
              <a:rPr spc="40" dirty="0"/>
              <a:t> </a:t>
            </a:r>
            <a:r>
              <a:rPr spc="185" dirty="0"/>
              <a:t>DOES</a:t>
            </a:r>
            <a:r>
              <a:rPr spc="40" dirty="0"/>
              <a:t> </a:t>
            </a:r>
            <a:r>
              <a:rPr spc="80" dirty="0"/>
              <a:t>SQ</a:t>
            </a:r>
            <a:r>
              <a:rPr spc="40" dirty="0"/>
              <a:t> </a:t>
            </a:r>
            <a:r>
              <a:rPr spc="480" dirty="0"/>
              <a:t>847</a:t>
            </a:r>
            <a:r>
              <a:rPr spc="45" dirty="0"/>
              <a:t> </a:t>
            </a:r>
            <a:r>
              <a:rPr spc="114" dirty="0"/>
              <a:t>PROPOSE?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413" y="3549268"/>
            <a:ext cx="104775" cy="104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413" y="4149343"/>
            <a:ext cx="104775" cy="104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413" y="5349493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1413" y="5949568"/>
            <a:ext cx="104775" cy="1047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41513" y="2399950"/>
            <a:ext cx="15692755" cy="6210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100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45" dirty="0">
                <a:solidFill>
                  <a:srgbClr val="484848"/>
                </a:solidFill>
                <a:latin typeface="Arial"/>
                <a:cs typeface="Arial"/>
              </a:rPr>
              <a:t>847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limits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35" dirty="0">
                <a:solidFill>
                  <a:srgbClr val="484848"/>
                </a:solidFill>
                <a:latin typeface="Arial"/>
                <a:cs typeface="Arial"/>
              </a:rPr>
              <a:t>quickly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55" dirty="0">
                <a:solidFill>
                  <a:srgbClr val="484848"/>
                </a:solidFill>
                <a:latin typeface="Arial"/>
                <a:cs typeface="Arial"/>
              </a:rPr>
              <a:t>taxable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9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values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80" dirty="0">
                <a:solidFill>
                  <a:srgbClr val="484848"/>
                </a:solidFill>
                <a:latin typeface="Arial"/>
                <a:cs typeface="Arial"/>
              </a:rPr>
              <a:t>can</a:t>
            </a:r>
            <a:r>
              <a:rPr sz="34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75" dirty="0">
                <a:solidFill>
                  <a:srgbClr val="484848"/>
                </a:solidFill>
                <a:latin typeface="Arial"/>
                <a:cs typeface="Arial"/>
              </a:rPr>
              <a:t>increase</a:t>
            </a:r>
            <a:r>
              <a:rPr sz="3400" b="1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each</a:t>
            </a:r>
            <a:r>
              <a:rPr sz="34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year.</a:t>
            </a:r>
            <a:endParaRPr sz="3400">
              <a:latin typeface="Arial"/>
              <a:cs typeface="Arial"/>
            </a:endParaRPr>
          </a:p>
          <a:p>
            <a:pPr marL="746125" marR="789305">
              <a:lnSpc>
                <a:spcPct val="115799"/>
              </a:lnSpc>
              <a:spcBef>
                <a:spcPts val="2100"/>
              </a:spcBef>
            </a:pP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Reduces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75" dirty="0">
                <a:solidFill>
                  <a:srgbClr val="484848"/>
                </a:solidFill>
                <a:latin typeface="Arial"/>
                <a:cs typeface="Arial"/>
              </a:rPr>
              <a:t>general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caps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5" dirty="0">
                <a:solidFill>
                  <a:srgbClr val="484848"/>
                </a:solidFill>
                <a:latin typeface="Arial"/>
                <a:cs typeface="Arial"/>
              </a:rPr>
              <a:t>from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5%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4%</a:t>
            </a:r>
            <a:r>
              <a:rPr sz="34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7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95" dirty="0">
                <a:solidFill>
                  <a:srgbClr val="484848"/>
                </a:solidFill>
                <a:latin typeface="Arial"/>
                <a:cs typeface="Arial"/>
              </a:rPr>
              <a:t>2027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onward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Reduces</a:t>
            </a:r>
            <a:r>
              <a:rPr sz="34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annual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35" dirty="0">
                <a:solidFill>
                  <a:srgbClr val="484848"/>
                </a:solidFill>
                <a:latin typeface="Arial"/>
                <a:cs typeface="Arial"/>
              </a:rPr>
              <a:t>growth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5" dirty="0">
                <a:solidFill>
                  <a:srgbClr val="484848"/>
                </a:solidFill>
                <a:latin typeface="Arial"/>
                <a:cs typeface="Arial"/>
              </a:rPr>
              <a:t>limit</a:t>
            </a:r>
            <a:r>
              <a:rPr sz="34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7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0" dirty="0">
                <a:solidFill>
                  <a:srgbClr val="484848"/>
                </a:solidFill>
                <a:latin typeface="Arial"/>
                <a:cs typeface="Arial"/>
              </a:rPr>
              <a:t>qualifying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0" dirty="0">
                <a:solidFill>
                  <a:srgbClr val="484848"/>
                </a:solidFill>
                <a:latin typeface="Arial"/>
                <a:cs typeface="Arial"/>
              </a:rPr>
              <a:t>homestead</a:t>
            </a:r>
            <a:r>
              <a:rPr sz="34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exemptions</a:t>
            </a:r>
            <a:r>
              <a:rPr sz="3400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5" dirty="0">
                <a:solidFill>
                  <a:srgbClr val="484848"/>
                </a:solidFill>
                <a:latin typeface="Arial"/>
                <a:cs typeface="Arial"/>
              </a:rPr>
              <a:t>and </a:t>
            </a: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agricultural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land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5" dirty="0">
                <a:solidFill>
                  <a:srgbClr val="484848"/>
                </a:solidFill>
                <a:latin typeface="Arial"/>
                <a:cs typeface="Arial"/>
              </a:rPr>
              <a:t>from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80" dirty="0">
                <a:solidFill>
                  <a:srgbClr val="484848"/>
                </a:solidFill>
                <a:latin typeface="Arial"/>
                <a:cs typeface="Arial"/>
              </a:rPr>
              <a:t>3%</a:t>
            </a:r>
            <a:r>
              <a:rPr sz="34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35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4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1.75%</a:t>
            </a:r>
            <a:endParaRPr sz="3400">
              <a:latin typeface="Arial"/>
              <a:cs typeface="Arial"/>
            </a:endParaRPr>
          </a:p>
          <a:p>
            <a:pPr marL="746125">
              <a:lnSpc>
                <a:spcPct val="100000"/>
              </a:lnSpc>
              <a:spcBef>
                <a:spcPts val="645"/>
              </a:spcBef>
            </a:pP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Adjusts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0" dirty="0">
                <a:solidFill>
                  <a:srgbClr val="484848"/>
                </a:solidFill>
                <a:latin typeface="Arial"/>
                <a:cs typeface="Arial"/>
              </a:rPr>
              <a:t>senior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60" dirty="0">
                <a:solidFill>
                  <a:srgbClr val="484848"/>
                </a:solidFill>
                <a:latin typeface="Arial"/>
                <a:cs typeface="Arial"/>
              </a:rPr>
              <a:t>protections</a:t>
            </a:r>
            <a:endParaRPr sz="3400">
              <a:latin typeface="Arial"/>
              <a:cs typeface="Arial"/>
            </a:endParaRPr>
          </a:p>
          <a:p>
            <a:pPr marL="746125" marR="5080">
              <a:lnSpc>
                <a:spcPct val="115799"/>
              </a:lnSpc>
            </a:pPr>
            <a:r>
              <a:rPr sz="3400" spc="135" dirty="0">
                <a:solidFill>
                  <a:srgbClr val="484848"/>
                </a:solidFill>
                <a:latin typeface="Arial"/>
                <a:cs typeface="Arial"/>
              </a:rPr>
              <a:t>Over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70" dirty="0">
                <a:solidFill>
                  <a:srgbClr val="484848"/>
                </a:solidFill>
                <a:latin typeface="Arial"/>
                <a:cs typeface="Arial"/>
              </a:rPr>
              <a:t>time,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lower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35" dirty="0">
                <a:solidFill>
                  <a:srgbClr val="484848"/>
                </a:solidFill>
                <a:latin typeface="Arial"/>
                <a:cs typeface="Arial"/>
              </a:rPr>
              <a:t>growth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5" dirty="0">
                <a:solidFill>
                  <a:srgbClr val="484848"/>
                </a:solidFill>
                <a:latin typeface="Arial"/>
                <a:cs typeface="Arial"/>
              </a:rPr>
              <a:t>limits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0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taxable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values</a:t>
            </a:r>
            <a:r>
              <a:rPr sz="34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4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slow</a:t>
            </a:r>
            <a:r>
              <a:rPr sz="34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60" dirty="0">
                <a:solidFill>
                  <a:srgbClr val="484848"/>
                </a:solidFill>
                <a:latin typeface="Arial"/>
                <a:cs typeface="Arial"/>
              </a:rPr>
              <a:t>the </a:t>
            </a:r>
            <a:r>
              <a:rPr sz="3400" b="1" spc="190" dirty="0">
                <a:solidFill>
                  <a:srgbClr val="484848"/>
                </a:solidFill>
                <a:latin typeface="Arial"/>
                <a:cs typeface="Arial"/>
              </a:rPr>
              <a:t>growth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04" dirty="0">
                <a:solidFill>
                  <a:srgbClr val="484848"/>
                </a:solidFill>
                <a:latin typeface="Arial"/>
                <a:cs typeface="Arial"/>
              </a:rPr>
              <a:t>of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9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31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revenue,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45" dirty="0">
                <a:solidFill>
                  <a:srgbClr val="484848"/>
                </a:solidFill>
                <a:latin typeface="Arial"/>
                <a:cs typeface="Arial"/>
              </a:rPr>
              <a:t>impacting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funds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available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04" dirty="0">
                <a:solidFill>
                  <a:srgbClr val="484848"/>
                </a:solidFill>
                <a:latin typeface="Arial"/>
                <a:cs typeface="Arial"/>
              </a:rPr>
              <a:t>for </a:t>
            </a:r>
            <a:r>
              <a:rPr sz="3400" b="1" spc="-60" dirty="0">
                <a:solidFill>
                  <a:srgbClr val="484848"/>
                </a:solidFill>
                <a:latin typeface="Arial"/>
                <a:cs typeface="Arial"/>
              </a:rPr>
              <a:t>schools,</a:t>
            </a:r>
            <a:r>
              <a:rPr sz="3400" b="1" spc="-1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85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b="1" spc="-1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90" dirty="0">
                <a:solidFill>
                  <a:srgbClr val="484848"/>
                </a:solidFill>
                <a:latin typeface="Arial"/>
                <a:cs typeface="Arial"/>
              </a:rPr>
              <a:t>system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400" b="1" spc="-1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484848"/>
                </a:solidFill>
                <a:latin typeface="Arial"/>
                <a:cs typeface="Arial"/>
              </a:rPr>
              <a:t>services.</a:t>
            </a:r>
            <a:endParaRPr sz="3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3400">
              <a:latin typeface="Arial"/>
              <a:cs typeface="Arial"/>
            </a:endParaRPr>
          </a:p>
          <a:p>
            <a:pPr marL="656590" algn="ctr">
              <a:lnSpc>
                <a:spcPct val="100000"/>
              </a:lnSpc>
            </a:pPr>
            <a:r>
              <a:rPr sz="3400" b="1" spc="175" dirty="0">
                <a:solidFill>
                  <a:srgbClr val="C43C3A"/>
                </a:solidFill>
                <a:latin typeface="Arial"/>
                <a:cs typeface="Arial"/>
              </a:rPr>
              <a:t>ON</a:t>
            </a:r>
            <a:r>
              <a:rPr sz="3400" b="1" spc="-13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-60" dirty="0">
                <a:solidFill>
                  <a:srgbClr val="C43C3A"/>
                </a:solidFill>
                <a:latin typeface="Arial"/>
                <a:cs typeface="Arial"/>
              </a:rPr>
              <a:t>THE</a:t>
            </a:r>
            <a:r>
              <a:rPr sz="3400" b="1" spc="-13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-150" dirty="0">
                <a:solidFill>
                  <a:srgbClr val="C43C3A"/>
                </a:solidFill>
                <a:latin typeface="Arial"/>
                <a:cs typeface="Arial"/>
              </a:rPr>
              <a:t>BALLOT:</a:t>
            </a:r>
            <a:r>
              <a:rPr sz="3400" b="1" spc="-13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C43C3A"/>
                </a:solidFill>
                <a:latin typeface="Arial"/>
                <a:cs typeface="Arial"/>
              </a:rPr>
              <a:t>NOVEMBER</a:t>
            </a:r>
            <a:r>
              <a:rPr sz="3400" b="1" spc="-13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C43C3A"/>
                </a:solidFill>
                <a:latin typeface="Arial"/>
                <a:cs typeface="Arial"/>
              </a:rPr>
              <a:t>3,</a:t>
            </a:r>
            <a:r>
              <a:rPr sz="3400" b="1" spc="-13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305" dirty="0">
                <a:solidFill>
                  <a:srgbClr val="C43C3A"/>
                </a:solidFill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20" y="855930"/>
            <a:ext cx="11788775" cy="184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HOW</a:t>
            </a:r>
            <a:r>
              <a:rPr spc="30" dirty="0"/>
              <a:t> </a:t>
            </a:r>
            <a:r>
              <a:rPr spc="480" dirty="0"/>
              <a:t>WOULD</a:t>
            </a:r>
            <a:r>
              <a:rPr spc="35" dirty="0"/>
              <a:t> </a:t>
            </a:r>
            <a:r>
              <a:rPr spc="80" dirty="0"/>
              <a:t>SQ</a:t>
            </a:r>
            <a:r>
              <a:rPr spc="35" dirty="0"/>
              <a:t> </a:t>
            </a:r>
            <a:r>
              <a:rPr spc="480" dirty="0"/>
              <a:t>847</a:t>
            </a:r>
            <a:r>
              <a:rPr spc="35" dirty="0"/>
              <a:t> </a:t>
            </a:r>
            <a:r>
              <a:rPr spc="200" dirty="0"/>
              <a:t>IMPACT</a:t>
            </a:r>
          </a:p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8301355" algn="l"/>
              </a:tabLst>
            </a:pPr>
            <a:r>
              <a:rPr u="heavy" spc="-894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210" dirty="0">
                <a:uFill>
                  <a:solidFill>
                    <a:srgbClr val="669A40"/>
                  </a:solidFill>
                </a:uFill>
              </a:rPr>
              <a:t>COMMUNITIES?</a:t>
            </a:r>
            <a:r>
              <a:rPr u="heavy" dirty="0">
                <a:uFill>
                  <a:solidFill>
                    <a:srgbClr val="669A40"/>
                  </a:solidFill>
                </a:uFill>
              </a:rPr>
              <a:t>	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4842099"/>
            <a:ext cx="104775" cy="104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5442174"/>
            <a:ext cx="104775" cy="104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6042249"/>
            <a:ext cx="104775" cy="104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5899" y="7242399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5899" y="7842474"/>
            <a:ext cx="104775" cy="1047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53670">
              <a:lnSpc>
                <a:spcPct val="116100"/>
              </a:lnSpc>
              <a:spcBef>
                <a:spcPts val="95"/>
              </a:spcBef>
            </a:pPr>
            <a:r>
              <a:rPr sz="3500" spc="120" dirty="0"/>
              <a:t>SQ</a:t>
            </a:r>
            <a:r>
              <a:rPr sz="3500" spc="-190" dirty="0"/>
              <a:t> </a:t>
            </a:r>
            <a:r>
              <a:rPr sz="3500" spc="140" dirty="0"/>
              <a:t>847</a:t>
            </a:r>
            <a:r>
              <a:rPr sz="3500" spc="-190" dirty="0"/>
              <a:t> </a:t>
            </a:r>
            <a:r>
              <a:rPr sz="3500" spc="-114" dirty="0"/>
              <a:t>is</a:t>
            </a:r>
            <a:r>
              <a:rPr sz="3500" spc="-190" dirty="0"/>
              <a:t> </a:t>
            </a:r>
            <a:r>
              <a:rPr sz="3500" spc="125" dirty="0"/>
              <a:t>estimated</a:t>
            </a:r>
            <a:r>
              <a:rPr sz="3500" spc="-185" dirty="0"/>
              <a:t> </a:t>
            </a:r>
            <a:r>
              <a:rPr sz="3500" spc="260" dirty="0"/>
              <a:t>to</a:t>
            </a:r>
            <a:r>
              <a:rPr sz="3500" spc="-190" dirty="0"/>
              <a:t> </a:t>
            </a:r>
            <a:r>
              <a:rPr sz="3500" spc="100" dirty="0"/>
              <a:t>reduce</a:t>
            </a:r>
            <a:r>
              <a:rPr sz="3500" spc="-190" dirty="0"/>
              <a:t> </a:t>
            </a:r>
            <a:r>
              <a:rPr sz="3500" dirty="0"/>
              <a:t>funding</a:t>
            </a:r>
            <a:r>
              <a:rPr sz="3500" spc="-185" dirty="0"/>
              <a:t> </a:t>
            </a:r>
            <a:r>
              <a:rPr sz="3500" spc="260" dirty="0"/>
              <a:t>to</a:t>
            </a:r>
            <a:r>
              <a:rPr sz="3500" spc="-190" dirty="0"/>
              <a:t> </a:t>
            </a:r>
            <a:r>
              <a:rPr sz="3500" spc="-30" dirty="0"/>
              <a:t>Oklahoma’s</a:t>
            </a:r>
            <a:r>
              <a:rPr sz="3500" spc="-190" dirty="0"/>
              <a:t> </a:t>
            </a:r>
            <a:r>
              <a:rPr sz="3500" spc="130" dirty="0"/>
              <a:t>CareerTech</a:t>
            </a:r>
            <a:r>
              <a:rPr sz="3500" spc="-185" dirty="0"/>
              <a:t> </a:t>
            </a:r>
            <a:r>
              <a:rPr sz="3500" spc="80" dirty="0"/>
              <a:t>system </a:t>
            </a:r>
            <a:r>
              <a:rPr sz="3500" dirty="0"/>
              <a:t>by</a:t>
            </a:r>
            <a:r>
              <a:rPr sz="3500" spc="-180" dirty="0"/>
              <a:t> </a:t>
            </a:r>
            <a:r>
              <a:rPr sz="3500" spc="130" dirty="0"/>
              <a:t>more</a:t>
            </a:r>
            <a:r>
              <a:rPr sz="3500" spc="-175" dirty="0"/>
              <a:t> </a:t>
            </a:r>
            <a:r>
              <a:rPr sz="3500" spc="145" dirty="0"/>
              <a:t>than</a:t>
            </a:r>
            <a:r>
              <a:rPr sz="3500" spc="-180" dirty="0"/>
              <a:t> </a:t>
            </a:r>
            <a:r>
              <a:rPr sz="3500" spc="350" dirty="0"/>
              <a:t>$100</a:t>
            </a:r>
            <a:r>
              <a:rPr sz="3500" spc="-175" dirty="0"/>
              <a:t> </a:t>
            </a:r>
            <a:r>
              <a:rPr sz="3500" spc="-105" dirty="0"/>
              <a:t>million</a:t>
            </a:r>
            <a:r>
              <a:rPr sz="3500" spc="-180" dirty="0"/>
              <a:t> </a:t>
            </a:r>
            <a:r>
              <a:rPr sz="3500" spc="95" dirty="0"/>
              <a:t>over</a:t>
            </a:r>
            <a:r>
              <a:rPr sz="3500" spc="-175" dirty="0"/>
              <a:t> </a:t>
            </a:r>
            <a:r>
              <a:rPr sz="3500" spc="185" dirty="0"/>
              <a:t>the</a:t>
            </a:r>
            <a:r>
              <a:rPr sz="3500" spc="-180" dirty="0"/>
              <a:t> </a:t>
            </a:r>
            <a:r>
              <a:rPr sz="3500" spc="229" dirty="0"/>
              <a:t>first</a:t>
            </a:r>
            <a:r>
              <a:rPr sz="3500" spc="-175" dirty="0"/>
              <a:t> </a:t>
            </a:r>
            <a:r>
              <a:rPr sz="3500" spc="220" dirty="0"/>
              <a:t>10</a:t>
            </a:r>
            <a:r>
              <a:rPr sz="3500" spc="-175" dirty="0"/>
              <a:t> </a:t>
            </a:r>
            <a:r>
              <a:rPr sz="3500" spc="80" dirty="0"/>
              <a:t>years.</a:t>
            </a:r>
            <a:endParaRPr sz="3500"/>
          </a:p>
          <a:p>
            <a:pPr marL="746125" marR="3110230">
              <a:lnSpc>
                <a:spcPct val="115799"/>
              </a:lnSpc>
              <a:spcBef>
                <a:spcPts val="2085"/>
              </a:spcBef>
            </a:pPr>
            <a:r>
              <a:rPr sz="3400" b="0" spc="55" dirty="0">
                <a:latin typeface="Arial"/>
                <a:cs typeface="Arial"/>
              </a:rPr>
              <a:t>Slower</a:t>
            </a:r>
            <a:r>
              <a:rPr sz="3400" b="0" dirty="0">
                <a:latin typeface="Arial"/>
                <a:cs typeface="Arial"/>
              </a:rPr>
              <a:t> </a:t>
            </a:r>
            <a:r>
              <a:rPr sz="3400" b="0" spc="240" dirty="0">
                <a:latin typeface="Arial"/>
                <a:cs typeface="Arial"/>
              </a:rPr>
              <a:t>property</a:t>
            </a:r>
            <a:r>
              <a:rPr sz="3400" b="0" dirty="0">
                <a:latin typeface="Arial"/>
                <a:cs typeface="Arial"/>
              </a:rPr>
              <a:t> value </a:t>
            </a:r>
            <a:r>
              <a:rPr sz="3400" b="0" spc="235" dirty="0">
                <a:latin typeface="Arial"/>
                <a:cs typeface="Arial"/>
              </a:rPr>
              <a:t>growth</a:t>
            </a:r>
            <a:r>
              <a:rPr sz="3400" b="0" dirty="0">
                <a:latin typeface="Arial"/>
                <a:cs typeface="Arial"/>
              </a:rPr>
              <a:t> = </a:t>
            </a:r>
            <a:r>
              <a:rPr sz="3400" b="0" spc="80" dirty="0">
                <a:latin typeface="Arial"/>
                <a:cs typeface="Arial"/>
              </a:rPr>
              <a:t>slower</a:t>
            </a:r>
            <a:r>
              <a:rPr sz="3400" b="0" dirty="0">
                <a:latin typeface="Arial"/>
                <a:cs typeface="Arial"/>
              </a:rPr>
              <a:t> local </a:t>
            </a:r>
            <a:r>
              <a:rPr sz="3400" b="0" spc="50" dirty="0">
                <a:latin typeface="Arial"/>
                <a:cs typeface="Arial"/>
              </a:rPr>
              <a:t>revenue</a:t>
            </a:r>
            <a:r>
              <a:rPr sz="3400" b="0" dirty="0">
                <a:latin typeface="Arial"/>
                <a:cs typeface="Arial"/>
              </a:rPr>
              <a:t> </a:t>
            </a:r>
            <a:r>
              <a:rPr sz="3400" b="0" spc="225" dirty="0">
                <a:latin typeface="Arial"/>
                <a:cs typeface="Arial"/>
              </a:rPr>
              <a:t>growth </a:t>
            </a:r>
            <a:r>
              <a:rPr sz="3400" b="0" dirty="0">
                <a:latin typeface="Arial"/>
                <a:cs typeface="Arial"/>
              </a:rPr>
              <a:t>Revenue</a:t>
            </a:r>
            <a:r>
              <a:rPr sz="3400" b="0" spc="-50" dirty="0">
                <a:latin typeface="Arial"/>
                <a:cs typeface="Arial"/>
              </a:rPr>
              <a:t> </a:t>
            </a:r>
            <a:r>
              <a:rPr sz="3400" b="0" spc="235" dirty="0">
                <a:latin typeface="Arial"/>
                <a:cs typeface="Arial"/>
              </a:rPr>
              <a:t>growth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90" dirty="0">
                <a:latin typeface="Arial"/>
                <a:cs typeface="Arial"/>
              </a:rPr>
              <a:t>may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204" dirty="0">
                <a:latin typeface="Arial"/>
                <a:cs typeface="Arial"/>
              </a:rPr>
              <a:t>not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dirty="0">
                <a:latin typeface="Arial"/>
                <a:cs typeface="Arial"/>
              </a:rPr>
              <a:t>keep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100" dirty="0">
                <a:latin typeface="Arial"/>
                <a:cs typeface="Arial"/>
              </a:rPr>
              <a:t>pace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185" dirty="0">
                <a:latin typeface="Arial"/>
                <a:cs typeface="Arial"/>
              </a:rPr>
              <a:t>with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65" dirty="0">
                <a:latin typeface="Arial"/>
                <a:cs typeface="Arial"/>
              </a:rPr>
              <a:t>inflation</a:t>
            </a:r>
            <a:endParaRPr sz="3400">
              <a:latin typeface="Arial"/>
              <a:cs typeface="Arial"/>
            </a:endParaRPr>
          </a:p>
          <a:p>
            <a:pPr marL="746125" marR="2219325">
              <a:lnSpc>
                <a:spcPct val="115799"/>
              </a:lnSpc>
            </a:pPr>
            <a:r>
              <a:rPr sz="3400" b="0" dirty="0">
                <a:latin typeface="Arial"/>
                <a:cs typeface="Arial"/>
              </a:rPr>
              <a:t>Would</a:t>
            </a:r>
            <a:r>
              <a:rPr sz="3400" b="0" spc="-45" dirty="0">
                <a:latin typeface="Arial"/>
                <a:cs typeface="Arial"/>
              </a:rPr>
              <a:t> </a:t>
            </a:r>
            <a:r>
              <a:rPr sz="3400" b="0" spc="275" dirty="0">
                <a:latin typeface="Arial"/>
                <a:cs typeface="Arial"/>
              </a:rPr>
              <a:t>affect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spc="-125" dirty="0">
                <a:latin typeface="Arial"/>
                <a:cs typeface="Arial"/>
              </a:rPr>
              <a:t>K-</a:t>
            </a:r>
            <a:r>
              <a:rPr sz="3400" b="0" dirty="0">
                <a:latin typeface="Arial"/>
                <a:cs typeface="Arial"/>
              </a:rPr>
              <a:t>12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spc="75" dirty="0">
                <a:latin typeface="Arial"/>
                <a:cs typeface="Arial"/>
              </a:rPr>
              <a:t>resources,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dirty="0">
                <a:latin typeface="Arial"/>
                <a:cs typeface="Arial"/>
              </a:rPr>
              <a:t>class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dirty="0">
                <a:latin typeface="Arial"/>
                <a:cs typeface="Arial"/>
              </a:rPr>
              <a:t>sizes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spc="90" dirty="0">
                <a:latin typeface="Arial"/>
                <a:cs typeface="Arial"/>
              </a:rPr>
              <a:t>and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spc="85" dirty="0">
                <a:latin typeface="Arial"/>
                <a:cs typeface="Arial"/>
              </a:rPr>
              <a:t>CareerTech</a:t>
            </a:r>
            <a:r>
              <a:rPr sz="3400" b="0" spc="-40" dirty="0">
                <a:latin typeface="Arial"/>
                <a:cs typeface="Arial"/>
              </a:rPr>
              <a:t> </a:t>
            </a:r>
            <a:r>
              <a:rPr sz="3400" b="0" spc="150" dirty="0">
                <a:latin typeface="Arial"/>
                <a:cs typeface="Arial"/>
              </a:rPr>
              <a:t>student </a:t>
            </a:r>
            <a:r>
              <a:rPr sz="3400" b="0" spc="130" dirty="0">
                <a:latin typeface="Arial"/>
                <a:cs typeface="Arial"/>
              </a:rPr>
              <a:t>opportunities</a:t>
            </a:r>
            <a:endParaRPr sz="3400">
              <a:latin typeface="Arial"/>
              <a:cs typeface="Arial"/>
            </a:endParaRPr>
          </a:p>
          <a:p>
            <a:pPr marL="746125" marR="5080">
              <a:lnSpc>
                <a:spcPct val="115799"/>
              </a:lnSpc>
            </a:pPr>
            <a:r>
              <a:rPr sz="3400" b="0" dirty="0">
                <a:latin typeface="Arial"/>
                <a:cs typeface="Arial"/>
              </a:rPr>
              <a:t>Would</a:t>
            </a:r>
            <a:r>
              <a:rPr sz="3400" b="0" spc="20" dirty="0">
                <a:latin typeface="Arial"/>
                <a:cs typeface="Arial"/>
              </a:rPr>
              <a:t> </a:t>
            </a:r>
            <a:r>
              <a:rPr sz="3400" b="0" spc="65" dirty="0">
                <a:latin typeface="Arial"/>
                <a:cs typeface="Arial"/>
              </a:rPr>
              <a:t>limit</a:t>
            </a:r>
            <a:r>
              <a:rPr sz="3400" b="0" spc="25" dirty="0">
                <a:latin typeface="Arial"/>
                <a:cs typeface="Arial"/>
              </a:rPr>
              <a:t> </a:t>
            </a:r>
            <a:r>
              <a:rPr sz="3400" b="0" spc="85" dirty="0">
                <a:latin typeface="Arial"/>
                <a:cs typeface="Arial"/>
              </a:rPr>
              <a:t>CareerTech</a:t>
            </a:r>
            <a:r>
              <a:rPr sz="3400" b="0" spc="20" dirty="0">
                <a:latin typeface="Arial"/>
                <a:cs typeface="Arial"/>
              </a:rPr>
              <a:t> </a:t>
            </a:r>
            <a:r>
              <a:rPr sz="3400" b="0" spc="190" dirty="0">
                <a:latin typeface="Arial"/>
                <a:cs typeface="Arial"/>
              </a:rPr>
              <a:t>program</a:t>
            </a:r>
            <a:r>
              <a:rPr sz="3400" b="0" spc="20" dirty="0">
                <a:latin typeface="Arial"/>
                <a:cs typeface="Arial"/>
              </a:rPr>
              <a:t> </a:t>
            </a:r>
            <a:r>
              <a:rPr sz="3400" b="0" dirty="0">
                <a:latin typeface="Arial"/>
                <a:cs typeface="Arial"/>
              </a:rPr>
              <a:t>expansion</a:t>
            </a:r>
            <a:r>
              <a:rPr sz="3400" b="0" spc="20" dirty="0">
                <a:latin typeface="Arial"/>
                <a:cs typeface="Arial"/>
              </a:rPr>
              <a:t> </a:t>
            </a:r>
            <a:r>
              <a:rPr sz="3400" b="0" spc="90" dirty="0">
                <a:latin typeface="Arial"/>
                <a:cs typeface="Arial"/>
              </a:rPr>
              <a:t>and</a:t>
            </a:r>
            <a:r>
              <a:rPr sz="3400" b="0" spc="25" dirty="0">
                <a:latin typeface="Arial"/>
                <a:cs typeface="Arial"/>
              </a:rPr>
              <a:t> </a:t>
            </a:r>
            <a:r>
              <a:rPr sz="3400" b="0" spc="180" dirty="0">
                <a:latin typeface="Arial"/>
                <a:cs typeface="Arial"/>
              </a:rPr>
              <a:t>workforce</a:t>
            </a:r>
            <a:r>
              <a:rPr sz="3400" b="0" spc="20" dirty="0">
                <a:latin typeface="Arial"/>
                <a:cs typeface="Arial"/>
              </a:rPr>
              <a:t> </a:t>
            </a:r>
            <a:r>
              <a:rPr sz="3400" b="0" spc="114" dirty="0">
                <a:latin typeface="Arial"/>
                <a:cs typeface="Arial"/>
              </a:rPr>
              <a:t>training</a:t>
            </a:r>
            <a:r>
              <a:rPr sz="3400" b="0" spc="25" dirty="0">
                <a:latin typeface="Arial"/>
                <a:cs typeface="Arial"/>
              </a:rPr>
              <a:t> </a:t>
            </a:r>
            <a:r>
              <a:rPr sz="3400" b="0" spc="160" dirty="0">
                <a:latin typeface="Arial"/>
                <a:cs typeface="Arial"/>
              </a:rPr>
              <a:t>capacity </a:t>
            </a:r>
            <a:r>
              <a:rPr sz="3400" b="0" spc="85" dirty="0">
                <a:latin typeface="Arial"/>
                <a:cs typeface="Arial"/>
              </a:rPr>
              <a:t>CareerTech</a:t>
            </a:r>
            <a:r>
              <a:rPr sz="3400" b="0" spc="10" dirty="0">
                <a:latin typeface="Arial"/>
                <a:cs typeface="Arial"/>
              </a:rPr>
              <a:t> </a:t>
            </a:r>
            <a:r>
              <a:rPr sz="3400" b="0" spc="70" dirty="0">
                <a:latin typeface="Arial"/>
                <a:cs typeface="Arial"/>
              </a:rPr>
              <a:t>was</a:t>
            </a:r>
            <a:r>
              <a:rPr sz="3400" b="0" spc="10" dirty="0">
                <a:latin typeface="Arial"/>
                <a:cs typeface="Arial"/>
              </a:rPr>
              <a:t> </a:t>
            </a:r>
            <a:r>
              <a:rPr sz="3400" b="0" spc="70" dirty="0">
                <a:latin typeface="Arial"/>
                <a:cs typeface="Arial"/>
              </a:rPr>
              <a:t>established</a:t>
            </a:r>
            <a:r>
              <a:rPr sz="3400" b="0" spc="15" dirty="0">
                <a:latin typeface="Arial"/>
                <a:cs typeface="Arial"/>
              </a:rPr>
              <a:t> </a:t>
            </a:r>
            <a:r>
              <a:rPr sz="3400" b="0" spc="350" dirty="0">
                <a:latin typeface="Arial"/>
                <a:cs typeface="Arial"/>
              </a:rPr>
              <a:t>to</a:t>
            </a:r>
            <a:r>
              <a:rPr sz="3400" b="0" spc="10" dirty="0">
                <a:latin typeface="Arial"/>
                <a:cs typeface="Arial"/>
              </a:rPr>
              <a:t> </a:t>
            </a:r>
            <a:r>
              <a:rPr sz="3400" b="0" spc="204" dirty="0">
                <a:latin typeface="Arial"/>
                <a:cs typeface="Arial"/>
              </a:rPr>
              <a:t>grow</a:t>
            </a:r>
            <a:r>
              <a:rPr sz="3400" b="0" spc="15" dirty="0">
                <a:latin typeface="Arial"/>
                <a:cs typeface="Arial"/>
              </a:rPr>
              <a:t> </a:t>
            </a:r>
            <a:r>
              <a:rPr sz="3400" b="0" spc="155" dirty="0">
                <a:latin typeface="Arial"/>
                <a:cs typeface="Arial"/>
              </a:rPr>
              <a:t>through</a:t>
            </a:r>
            <a:r>
              <a:rPr sz="3400" b="0" spc="10" dirty="0">
                <a:latin typeface="Arial"/>
                <a:cs typeface="Arial"/>
              </a:rPr>
              <a:t> </a:t>
            </a:r>
            <a:r>
              <a:rPr sz="3400" b="0" dirty="0">
                <a:latin typeface="Arial"/>
                <a:cs typeface="Arial"/>
              </a:rPr>
              <a:t>local</a:t>
            </a:r>
            <a:r>
              <a:rPr sz="3400" b="0" spc="15" dirty="0">
                <a:latin typeface="Arial"/>
                <a:cs typeface="Arial"/>
              </a:rPr>
              <a:t> </a:t>
            </a:r>
            <a:r>
              <a:rPr sz="3400" b="0" spc="60" dirty="0">
                <a:latin typeface="Arial"/>
                <a:cs typeface="Arial"/>
              </a:rPr>
              <a:t>ad</a:t>
            </a:r>
            <a:r>
              <a:rPr sz="3400" b="0" spc="10" dirty="0">
                <a:latin typeface="Arial"/>
                <a:cs typeface="Arial"/>
              </a:rPr>
              <a:t> </a:t>
            </a:r>
            <a:r>
              <a:rPr sz="3400" b="0" spc="80" dirty="0">
                <a:latin typeface="Arial"/>
                <a:cs typeface="Arial"/>
              </a:rPr>
              <a:t>valorem</a:t>
            </a:r>
            <a:r>
              <a:rPr sz="3400" b="0" spc="5" dirty="0">
                <a:latin typeface="Arial"/>
                <a:cs typeface="Arial"/>
              </a:rPr>
              <a:t> </a:t>
            </a:r>
            <a:r>
              <a:rPr sz="3400" b="0" spc="70" dirty="0">
                <a:latin typeface="Arial"/>
                <a:cs typeface="Arial"/>
              </a:rPr>
              <a:t>funding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26567" y="2409697"/>
            <a:ext cx="9234805" cy="269049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3474720" marR="5080" indent="-3462654">
              <a:lnSpc>
                <a:spcPts val="9830"/>
              </a:lnSpc>
              <a:spcBef>
                <a:spcPts val="1525"/>
              </a:spcBef>
            </a:pPr>
            <a:r>
              <a:rPr sz="9300" spc="515" dirty="0">
                <a:solidFill>
                  <a:srgbClr val="FFFFFF"/>
                </a:solidFill>
              </a:rPr>
              <a:t>State</a:t>
            </a:r>
            <a:r>
              <a:rPr sz="9300" spc="50" dirty="0">
                <a:solidFill>
                  <a:srgbClr val="FFFFFF"/>
                </a:solidFill>
              </a:rPr>
              <a:t> </a:t>
            </a:r>
            <a:r>
              <a:rPr sz="9300" spc="480" dirty="0">
                <a:solidFill>
                  <a:srgbClr val="FFFFFF"/>
                </a:solidFill>
              </a:rPr>
              <a:t>Question </a:t>
            </a:r>
            <a:r>
              <a:rPr sz="9300" spc="760" dirty="0">
                <a:solidFill>
                  <a:srgbClr val="FFFFFF"/>
                </a:solidFill>
              </a:rPr>
              <a:t>843</a:t>
            </a:r>
            <a:endParaRPr sz="9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504331"/>
            <a:ext cx="4457699" cy="23812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30" dirty="0"/>
              <a:t>WHAT</a:t>
            </a:r>
            <a:r>
              <a:rPr spc="40" dirty="0"/>
              <a:t> </a:t>
            </a:r>
            <a:r>
              <a:rPr spc="185" dirty="0"/>
              <a:t>DOES</a:t>
            </a:r>
            <a:r>
              <a:rPr spc="40" dirty="0"/>
              <a:t> </a:t>
            </a:r>
            <a:r>
              <a:rPr spc="80" dirty="0"/>
              <a:t>SQ</a:t>
            </a:r>
            <a:r>
              <a:rPr spc="40" dirty="0"/>
              <a:t> </a:t>
            </a:r>
            <a:r>
              <a:rPr spc="495" dirty="0"/>
              <a:t>843</a:t>
            </a:r>
            <a:r>
              <a:rPr spc="40" dirty="0"/>
              <a:t> </a:t>
            </a:r>
            <a:r>
              <a:rPr spc="114" dirty="0"/>
              <a:t>PROPOSE?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2378062"/>
            <a:ext cx="8219440" cy="1882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3500" b="1" spc="120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3500" b="1" spc="-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260" dirty="0">
                <a:solidFill>
                  <a:srgbClr val="484848"/>
                </a:solidFill>
                <a:latin typeface="Arial"/>
                <a:cs typeface="Arial"/>
              </a:rPr>
              <a:t>843</a:t>
            </a:r>
            <a:r>
              <a:rPr sz="3500" b="1" spc="-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gradually</a:t>
            </a:r>
            <a:r>
              <a:rPr sz="3500" b="1" spc="-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eliminates</a:t>
            </a:r>
            <a:r>
              <a:rPr sz="3500" b="1" spc="-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85" dirty="0">
                <a:solidFill>
                  <a:srgbClr val="484848"/>
                </a:solidFill>
                <a:latin typeface="Arial"/>
                <a:cs typeface="Arial"/>
              </a:rPr>
              <a:t>property </a:t>
            </a:r>
            <a:r>
              <a:rPr sz="3500" b="1" spc="155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500" b="1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55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500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204" dirty="0">
                <a:solidFill>
                  <a:srgbClr val="484848"/>
                </a:solidFill>
                <a:latin typeface="Arial"/>
                <a:cs typeface="Arial"/>
              </a:rPr>
              <a:t>owner-</a:t>
            </a:r>
            <a:r>
              <a:rPr sz="3500" spc="110" dirty="0">
                <a:solidFill>
                  <a:srgbClr val="484848"/>
                </a:solidFill>
                <a:latin typeface="Arial"/>
                <a:cs typeface="Arial"/>
              </a:rPr>
              <a:t>occupied</a:t>
            </a:r>
            <a:r>
              <a:rPr sz="3500" spc="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dirty="0">
                <a:solidFill>
                  <a:srgbClr val="484848"/>
                </a:solidFill>
                <a:latin typeface="Arial"/>
                <a:cs typeface="Arial"/>
              </a:rPr>
              <a:t>homes</a:t>
            </a:r>
            <a:r>
              <a:rPr sz="3500" spc="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95" dirty="0">
                <a:solidFill>
                  <a:srgbClr val="484848"/>
                </a:solidFill>
                <a:latin typeface="Arial"/>
                <a:cs typeface="Arial"/>
              </a:rPr>
              <a:t>over </a:t>
            </a:r>
            <a:r>
              <a:rPr sz="3500" spc="200" dirty="0">
                <a:solidFill>
                  <a:srgbClr val="484848"/>
                </a:solidFill>
                <a:latin typeface="Arial"/>
                <a:cs typeface="Arial"/>
              </a:rPr>
              <a:t>three</a:t>
            </a:r>
            <a:r>
              <a:rPr sz="35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-10" dirty="0">
                <a:solidFill>
                  <a:srgbClr val="484848"/>
                </a:solidFill>
                <a:latin typeface="Arial"/>
                <a:cs typeface="Arial"/>
              </a:rPr>
              <a:t>years:</a:t>
            </a:r>
            <a:endParaRPr sz="35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4930775"/>
            <a:ext cx="114300" cy="114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71600" y="4635563"/>
            <a:ext cx="493966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solidFill>
                  <a:srgbClr val="484848"/>
                </a:solidFill>
                <a:latin typeface="Arial"/>
                <a:cs typeface="Arial"/>
              </a:rPr>
              <a:t>2027:</a:t>
            </a:r>
            <a:r>
              <a:rPr sz="3500" spc="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254" dirty="0">
                <a:solidFill>
                  <a:srgbClr val="484848"/>
                </a:solidFill>
                <a:latin typeface="Arial"/>
                <a:cs typeface="Arial"/>
              </a:rPr>
              <a:t>$400M</a:t>
            </a:r>
            <a:r>
              <a:rPr sz="35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135" dirty="0">
                <a:solidFill>
                  <a:srgbClr val="484848"/>
                </a:solidFill>
                <a:latin typeface="Arial"/>
                <a:cs typeface="Arial"/>
              </a:rPr>
              <a:t>reduction</a:t>
            </a:r>
            <a:endParaRPr sz="35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5864224"/>
            <a:ext cx="114300" cy="114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771600" y="5569013"/>
            <a:ext cx="49739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5" dirty="0">
                <a:solidFill>
                  <a:srgbClr val="484848"/>
                </a:solidFill>
                <a:latin typeface="Arial"/>
                <a:cs typeface="Arial"/>
              </a:rPr>
              <a:t>2028:</a:t>
            </a:r>
            <a:r>
              <a:rPr sz="35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265" dirty="0">
                <a:solidFill>
                  <a:srgbClr val="484848"/>
                </a:solidFill>
                <a:latin typeface="Arial"/>
                <a:cs typeface="Arial"/>
              </a:rPr>
              <a:t>$800M</a:t>
            </a:r>
            <a:r>
              <a:rPr sz="35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135" dirty="0">
                <a:solidFill>
                  <a:srgbClr val="484848"/>
                </a:solidFill>
                <a:latin typeface="Arial"/>
                <a:cs typeface="Arial"/>
              </a:rPr>
              <a:t>reduction</a:t>
            </a:r>
            <a:endParaRPr sz="35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6797675"/>
            <a:ext cx="114300" cy="1142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771600" y="6502463"/>
            <a:ext cx="45681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90" dirty="0">
                <a:solidFill>
                  <a:srgbClr val="484848"/>
                </a:solidFill>
                <a:latin typeface="Arial"/>
                <a:cs typeface="Arial"/>
              </a:rPr>
              <a:t>2029:</a:t>
            </a:r>
            <a:r>
              <a:rPr sz="3500" spc="-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-75" dirty="0">
                <a:solidFill>
                  <a:srgbClr val="484848"/>
                </a:solidFill>
                <a:latin typeface="Arial"/>
                <a:cs typeface="Arial"/>
              </a:rPr>
              <a:t>$1.2B</a:t>
            </a:r>
            <a:r>
              <a:rPr sz="3500" spc="-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spc="135" dirty="0">
                <a:solidFill>
                  <a:srgbClr val="484848"/>
                </a:solidFill>
                <a:latin typeface="Arial"/>
                <a:cs typeface="Arial"/>
              </a:rPr>
              <a:t>reduction</a:t>
            </a:r>
            <a:endParaRPr sz="3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63949" y="2491531"/>
            <a:ext cx="5419090" cy="73850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643380" marR="5080" indent="-1631314">
              <a:lnSpc>
                <a:spcPts val="2550"/>
              </a:lnSpc>
              <a:spcBef>
                <a:spcPts val="610"/>
              </a:spcBef>
            </a:pPr>
            <a:r>
              <a:rPr sz="2550" spc="155" dirty="0">
                <a:latin typeface="Arial"/>
                <a:cs typeface="Arial"/>
              </a:rPr>
              <a:t>Property</a:t>
            </a:r>
            <a:r>
              <a:rPr sz="2550" spc="-65" dirty="0">
                <a:latin typeface="Arial"/>
                <a:cs typeface="Arial"/>
              </a:rPr>
              <a:t> </a:t>
            </a:r>
            <a:r>
              <a:rPr sz="2550" spc="-60" dirty="0">
                <a:latin typeface="Arial"/>
                <a:cs typeface="Arial"/>
              </a:rPr>
              <a:t>Tax</a:t>
            </a:r>
            <a:r>
              <a:rPr sz="2550" spc="-65" dirty="0">
                <a:latin typeface="Arial"/>
                <a:cs typeface="Arial"/>
              </a:rPr>
              <a:t> </a:t>
            </a:r>
            <a:r>
              <a:rPr sz="2550" dirty="0">
                <a:latin typeface="Arial"/>
                <a:cs typeface="Arial"/>
              </a:rPr>
              <a:t>Revenue</a:t>
            </a:r>
            <a:r>
              <a:rPr sz="2550" spc="-65" dirty="0">
                <a:latin typeface="Arial"/>
                <a:cs typeface="Arial"/>
              </a:rPr>
              <a:t> </a:t>
            </a:r>
            <a:r>
              <a:rPr sz="2550" spc="65" dirty="0">
                <a:latin typeface="Arial"/>
                <a:cs typeface="Arial"/>
              </a:rPr>
              <a:t>Reduction</a:t>
            </a:r>
            <a:r>
              <a:rPr sz="2550" spc="-60" dirty="0">
                <a:latin typeface="Arial"/>
                <a:cs typeface="Arial"/>
              </a:rPr>
              <a:t> </a:t>
            </a:r>
            <a:r>
              <a:rPr sz="2550" spc="150" dirty="0">
                <a:latin typeface="Arial"/>
                <a:cs typeface="Arial"/>
              </a:rPr>
              <a:t>% </a:t>
            </a:r>
            <a:r>
              <a:rPr sz="2550" spc="60" dirty="0">
                <a:latin typeface="Arial"/>
                <a:cs typeface="Arial"/>
              </a:rPr>
              <a:t>Under</a:t>
            </a:r>
            <a:r>
              <a:rPr sz="2550" spc="-30" dirty="0">
                <a:latin typeface="Arial"/>
                <a:cs typeface="Arial"/>
              </a:rPr>
              <a:t> </a:t>
            </a:r>
            <a:r>
              <a:rPr sz="2550" dirty="0">
                <a:latin typeface="Arial"/>
                <a:cs typeface="Arial"/>
              </a:rPr>
              <a:t>SQ</a:t>
            </a:r>
            <a:r>
              <a:rPr sz="2550" spc="-30" dirty="0">
                <a:latin typeface="Arial"/>
                <a:cs typeface="Arial"/>
              </a:rPr>
              <a:t> </a:t>
            </a:r>
            <a:r>
              <a:rPr sz="2550" spc="35" dirty="0">
                <a:latin typeface="Arial"/>
                <a:cs typeface="Arial"/>
              </a:rPr>
              <a:t>843</a:t>
            </a:r>
            <a:endParaRPr sz="25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851068" y="3519239"/>
            <a:ext cx="5466715" cy="5469890"/>
            <a:chOff x="11851068" y="3519239"/>
            <a:chExt cx="5466715" cy="5469890"/>
          </a:xfrm>
        </p:grpSpPr>
        <p:sp>
          <p:nvSpPr>
            <p:cNvPr id="12" name="object 12"/>
            <p:cNvSpPr/>
            <p:nvPr/>
          </p:nvSpPr>
          <p:spPr>
            <a:xfrm>
              <a:off x="11851068" y="3522613"/>
              <a:ext cx="5466715" cy="4373245"/>
            </a:xfrm>
            <a:custGeom>
              <a:avLst/>
              <a:gdLst/>
              <a:ahLst/>
              <a:cxnLst/>
              <a:rect l="l" t="t" r="r" b="b"/>
              <a:pathLst>
                <a:path w="5466715" h="4373245">
                  <a:moveTo>
                    <a:pt x="0" y="4373174"/>
                  </a:moveTo>
                  <a:lnTo>
                    <a:pt x="5466468" y="4373174"/>
                  </a:lnTo>
                </a:path>
                <a:path w="5466715" h="4373245">
                  <a:moveTo>
                    <a:pt x="0" y="3279881"/>
                  </a:moveTo>
                  <a:lnTo>
                    <a:pt x="5466468" y="3279881"/>
                  </a:lnTo>
                </a:path>
                <a:path w="5466715" h="4373245">
                  <a:moveTo>
                    <a:pt x="0" y="2186587"/>
                  </a:moveTo>
                  <a:lnTo>
                    <a:pt x="5466468" y="2186587"/>
                  </a:lnTo>
                </a:path>
                <a:path w="5466715" h="4373245">
                  <a:moveTo>
                    <a:pt x="0" y="1093293"/>
                  </a:moveTo>
                  <a:lnTo>
                    <a:pt x="5466468" y="1093293"/>
                  </a:lnTo>
                </a:path>
                <a:path w="5466715" h="4373245">
                  <a:moveTo>
                    <a:pt x="0" y="0"/>
                  </a:moveTo>
                  <a:lnTo>
                    <a:pt x="5466468" y="0"/>
                  </a:lnTo>
                </a:path>
              </a:pathLst>
            </a:custGeom>
            <a:ln w="67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851056" y="3522623"/>
              <a:ext cx="4043045" cy="5466715"/>
            </a:xfrm>
            <a:custGeom>
              <a:avLst/>
              <a:gdLst/>
              <a:ahLst/>
              <a:cxnLst/>
              <a:rect l="l" t="t" r="r" b="b"/>
              <a:pathLst>
                <a:path w="4043044" h="5466715">
                  <a:moveTo>
                    <a:pt x="1195793" y="179362"/>
                  </a:moveTo>
                  <a:lnTo>
                    <a:pt x="1190421" y="135775"/>
                  </a:lnTo>
                  <a:lnTo>
                    <a:pt x="1174623" y="94805"/>
                  </a:lnTo>
                  <a:lnTo>
                    <a:pt x="1149337" y="58915"/>
                  </a:lnTo>
                  <a:lnTo>
                    <a:pt x="1116076" y="30226"/>
                  </a:lnTo>
                  <a:lnTo>
                    <a:pt x="1076845" y="10477"/>
                  </a:lnTo>
                  <a:lnTo>
                    <a:pt x="1034008" y="850"/>
                  </a:lnTo>
                  <a:lnTo>
                    <a:pt x="1016431" y="0"/>
                  </a:lnTo>
                  <a:lnTo>
                    <a:pt x="179374" y="0"/>
                  </a:lnTo>
                  <a:lnTo>
                    <a:pt x="135775" y="5372"/>
                  </a:lnTo>
                  <a:lnTo>
                    <a:pt x="94818" y="21170"/>
                  </a:lnTo>
                  <a:lnTo>
                    <a:pt x="58928" y="46456"/>
                  </a:lnTo>
                  <a:lnTo>
                    <a:pt x="30238" y="79717"/>
                  </a:lnTo>
                  <a:lnTo>
                    <a:pt x="10490" y="118948"/>
                  </a:lnTo>
                  <a:lnTo>
                    <a:pt x="863" y="161785"/>
                  </a:lnTo>
                  <a:lnTo>
                    <a:pt x="0" y="179362"/>
                  </a:lnTo>
                  <a:lnTo>
                    <a:pt x="0" y="5466461"/>
                  </a:lnTo>
                  <a:lnTo>
                    <a:pt x="1195793" y="5466461"/>
                  </a:lnTo>
                  <a:lnTo>
                    <a:pt x="1195793" y="179362"/>
                  </a:lnTo>
                  <a:close/>
                </a:path>
                <a:path w="4043044" h="5466715">
                  <a:moveTo>
                    <a:pt x="2619362" y="1983295"/>
                  </a:moveTo>
                  <a:lnTo>
                    <a:pt x="2613977" y="1939709"/>
                  </a:lnTo>
                  <a:lnTo>
                    <a:pt x="2598178" y="1898738"/>
                  </a:lnTo>
                  <a:lnTo>
                    <a:pt x="2572893" y="1862848"/>
                  </a:lnTo>
                  <a:lnTo>
                    <a:pt x="2539644" y="1834159"/>
                  </a:lnTo>
                  <a:lnTo>
                    <a:pt x="2500401" y="1814410"/>
                  </a:lnTo>
                  <a:lnTo>
                    <a:pt x="2457564" y="1804797"/>
                  </a:lnTo>
                  <a:lnTo>
                    <a:pt x="2439987" y="1803933"/>
                  </a:lnTo>
                  <a:lnTo>
                    <a:pt x="1602930" y="1803933"/>
                  </a:lnTo>
                  <a:lnTo>
                    <a:pt x="1559344" y="1809305"/>
                  </a:lnTo>
                  <a:lnTo>
                    <a:pt x="1518373" y="1825104"/>
                  </a:lnTo>
                  <a:lnTo>
                    <a:pt x="1482483" y="1850390"/>
                  </a:lnTo>
                  <a:lnTo>
                    <a:pt x="1453794" y="1883651"/>
                  </a:lnTo>
                  <a:lnTo>
                    <a:pt x="1434045" y="1922881"/>
                  </a:lnTo>
                  <a:lnTo>
                    <a:pt x="1424432" y="1965718"/>
                  </a:lnTo>
                  <a:lnTo>
                    <a:pt x="1423568" y="1983295"/>
                  </a:lnTo>
                  <a:lnTo>
                    <a:pt x="1423568" y="5466461"/>
                  </a:lnTo>
                  <a:lnTo>
                    <a:pt x="2619362" y="5466461"/>
                  </a:lnTo>
                  <a:lnTo>
                    <a:pt x="2619362" y="1983295"/>
                  </a:lnTo>
                  <a:close/>
                </a:path>
                <a:path w="4043044" h="5466715">
                  <a:moveTo>
                    <a:pt x="4042918" y="3787229"/>
                  </a:moveTo>
                  <a:lnTo>
                    <a:pt x="4037533" y="3743642"/>
                  </a:lnTo>
                  <a:lnTo>
                    <a:pt x="4021734" y="3702672"/>
                  </a:lnTo>
                  <a:lnTo>
                    <a:pt x="3996461" y="3666782"/>
                  </a:lnTo>
                  <a:lnTo>
                    <a:pt x="3963200" y="3638092"/>
                  </a:lnTo>
                  <a:lnTo>
                    <a:pt x="3923969" y="3618344"/>
                  </a:lnTo>
                  <a:lnTo>
                    <a:pt x="3881132" y="3608730"/>
                  </a:lnTo>
                  <a:lnTo>
                    <a:pt x="3863543" y="3607866"/>
                  </a:lnTo>
                  <a:lnTo>
                    <a:pt x="3026499" y="3607866"/>
                  </a:lnTo>
                  <a:lnTo>
                    <a:pt x="2982899" y="3613239"/>
                  </a:lnTo>
                  <a:lnTo>
                    <a:pt x="2941942" y="3629037"/>
                  </a:lnTo>
                  <a:lnTo>
                    <a:pt x="2906039" y="3654323"/>
                  </a:lnTo>
                  <a:lnTo>
                    <a:pt x="2877350" y="3687584"/>
                  </a:lnTo>
                  <a:lnTo>
                    <a:pt x="2857601" y="3726815"/>
                  </a:lnTo>
                  <a:lnTo>
                    <a:pt x="2847987" y="3769652"/>
                  </a:lnTo>
                  <a:lnTo>
                    <a:pt x="2847124" y="3787229"/>
                  </a:lnTo>
                  <a:lnTo>
                    <a:pt x="2847124" y="5466461"/>
                  </a:lnTo>
                  <a:lnTo>
                    <a:pt x="4042918" y="5466461"/>
                  </a:lnTo>
                  <a:lnTo>
                    <a:pt x="4042918" y="3787229"/>
                  </a:lnTo>
                  <a:close/>
                </a:path>
              </a:pathLst>
            </a:custGeom>
            <a:solidFill>
              <a:srgbClr val="004E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1851068" y="8369966"/>
          <a:ext cx="5621020" cy="942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4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3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9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8490">
                <a:tc>
                  <a:txBody>
                    <a:bodyPr/>
                    <a:lstStyle/>
                    <a:p>
                      <a:pPr marR="64769" algn="ctr">
                        <a:lnSpc>
                          <a:spcPts val="3040"/>
                        </a:lnSpc>
                      </a:pPr>
                      <a:r>
                        <a:rPr sz="3200" b="1" spc="3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 algn="ctr">
                        <a:lnSpc>
                          <a:spcPts val="3040"/>
                        </a:lnSpc>
                      </a:pPr>
                      <a:r>
                        <a:rPr sz="3200" b="1" spc="1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33%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algn="ctr">
                        <a:lnSpc>
                          <a:spcPts val="3040"/>
                        </a:lnSpc>
                      </a:pPr>
                      <a:r>
                        <a:rPr sz="3200" b="1" spc="2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66%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5580">
                        <a:lnSpc>
                          <a:spcPts val="3040"/>
                        </a:lnSpc>
                      </a:pPr>
                      <a:r>
                        <a:rPr sz="3200" b="1" spc="2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100%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R="62865" algn="ctr">
                        <a:lnSpc>
                          <a:spcPts val="2025"/>
                        </a:lnSpc>
                        <a:spcBef>
                          <a:spcPts val="425"/>
                        </a:spcBef>
                      </a:pPr>
                      <a:r>
                        <a:rPr sz="1700" spc="65" dirty="0">
                          <a:latin typeface="Arial"/>
                          <a:cs typeface="Arial"/>
                        </a:rPr>
                        <a:t>2026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ts val="2025"/>
                        </a:lnSpc>
                        <a:spcBef>
                          <a:spcPts val="425"/>
                        </a:spcBef>
                      </a:pPr>
                      <a:r>
                        <a:rPr sz="1700" spc="-20" dirty="0">
                          <a:latin typeface="Arial"/>
                          <a:cs typeface="Arial"/>
                        </a:rPr>
                        <a:t>2027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2025"/>
                        </a:lnSpc>
                        <a:spcBef>
                          <a:spcPts val="425"/>
                        </a:spcBef>
                      </a:pPr>
                      <a:r>
                        <a:rPr sz="1700" spc="50" dirty="0">
                          <a:latin typeface="Arial"/>
                          <a:cs typeface="Arial"/>
                        </a:rPr>
                        <a:t>2028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78155">
                        <a:lnSpc>
                          <a:spcPts val="2025"/>
                        </a:lnSpc>
                        <a:spcBef>
                          <a:spcPts val="425"/>
                        </a:spcBef>
                      </a:pPr>
                      <a:r>
                        <a:rPr sz="1700" spc="75" dirty="0">
                          <a:latin typeface="Arial"/>
                          <a:cs typeface="Arial"/>
                        </a:rPr>
                        <a:t>2029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11529900" y="8838033"/>
            <a:ext cx="17653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85" dirty="0">
                <a:latin typeface="Arial"/>
                <a:cs typeface="Arial"/>
              </a:rPr>
              <a:t>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407302" y="7744739"/>
            <a:ext cx="29908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95" dirty="0">
                <a:latin typeface="Arial"/>
                <a:cs typeface="Arial"/>
              </a:rPr>
              <a:t>20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406875" y="6651445"/>
            <a:ext cx="2997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00" dirty="0">
                <a:latin typeface="Arial"/>
                <a:cs typeface="Arial"/>
              </a:rPr>
              <a:t>40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397592" y="5558151"/>
            <a:ext cx="3092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35" dirty="0">
                <a:latin typeface="Arial"/>
                <a:cs typeface="Arial"/>
              </a:rPr>
              <a:t>60</a:t>
            </a:r>
            <a:endParaRPr sz="1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404423" y="4464858"/>
            <a:ext cx="30226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05" dirty="0">
                <a:latin typeface="Arial"/>
                <a:cs typeface="Arial"/>
              </a:rPr>
              <a:t>80</a:t>
            </a:r>
            <a:endParaRPr sz="1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281184" y="3371564"/>
            <a:ext cx="4254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70" dirty="0">
                <a:latin typeface="Arial"/>
                <a:cs typeface="Arial"/>
              </a:rPr>
              <a:t>100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OVERALL</a:t>
            </a:r>
            <a:r>
              <a:rPr spc="30" dirty="0"/>
              <a:t> </a:t>
            </a:r>
            <a:r>
              <a:rPr spc="200" dirty="0"/>
              <a:t>IMPACT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543180"/>
            <a:ext cx="14100175" cy="327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sz="4800" spc="95" dirty="0">
                <a:solidFill>
                  <a:srgbClr val="484848"/>
                </a:solidFill>
                <a:latin typeface="Arial"/>
                <a:cs typeface="Arial"/>
              </a:rPr>
              <a:t>Estimates</a:t>
            </a:r>
            <a:r>
              <a:rPr sz="4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100" dirty="0">
                <a:solidFill>
                  <a:srgbClr val="484848"/>
                </a:solidFill>
                <a:latin typeface="Arial"/>
                <a:cs typeface="Arial"/>
              </a:rPr>
              <a:t>show</a:t>
            </a:r>
            <a:r>
              <a:rPr sz="4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24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4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110" dirty="0">
                <a:solidFill>
                  <a:srgbClr val="484848"/>
                </a:solidFill>
                <a:latin typeface="Arial"/>
                <a:cs typeface="Arial"/>
              </a:rPr>
              <a:t>Question</a:t>
            </a:r>
            <a:r>
              <a:rPr sz="48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110" dirty="0">
                <a:solidFill>
                  <a:srgbClr val="484848"/>
                </a:solidFill>
                <a:latin typeface="Arial"/>
                <a:cs typeface="Arial"/>
              </a:rPr>
              <a:t>843</a:t>
            </a:r>
            <a:r>
              <a:rPr sz="4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95" dirty="0">
                <a:solidFill>
                  <a:srgbClr val="484848"/>
                </a:solidFill>
                <a:latin typeface="Arial"/>
                <a:cs typeface="Arial"/>
              </a:rPr>
              <a:t>could</a:t>
            </a:r>
            <a:r>
              <a:rPr sz="48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175" dirty="0">
                <a:solidFill>
                  <a:srgbClr val="484848"/>
                </a:solidFill>
                <a:latin typeface="Arial"/>
                <a:cs typeface="Arial"/>
              </a:rPr>
              <a:t>reduce </a:t>
            </a:r>
            <a:r>
              <a:rPr sz="48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4800" spc="60" dirty="0">
                <a:solidFill>
                  <a:srgbClr val="484848"/>
                </a:solidFill>
                <a:latin typeface="Arial"/>
                <a:cs typeface="Arial"/>
              </a:rPr>
              <a:t> revenue </a:t>
            </a:r>
            <a:r>
              <a:rPr sz="4800" spc="235" dirty="0">
                <a:solidFill>
                  <a:srgbClr val="484848"/>
                </a:solidFill>
                <a:latin typeface="Arial"/>
                <a:cs typeface="Arial"/>
              </a:rPr>
              <a:t>by</a:t>
            </a:r>
            <a:r>
              <a:rPr sz="4800" spc="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800" spc="125" dirty="0">
                <a:solidFill>
                  <a:srgbClr val="484848"/>
                </a:solidFill>
                <a:latin typeface="Arial"/>
                <a:cs typeface="Arial"/>
              </a:rPr>
              <a:t>approximately</a:t>
            </a:r>
            <a:endParaRPr sz="4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9600" b="1" spc="250" dirty="0">
                <a:solidFill>
                  <a:srgbClr val="C43C3A"/>
                </a:solidFill>
                <a:latin typeface="Arial"/>
                <a:cs typeface="Arial"/>
              </a:rPr>
              <a:t>$1.2</a:t>
            </a:r>
            <a:r>
              <a:rPr sz="9600" b="1" spc="-54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9600" b="1" spc="-270" dirty="0">
                <a:solidFill>
                  <a:srgbClr val="C43C3A"/>
                </a:solidFill>
                <a:latin typeface="Arial"/>
                <a:cs typeface="Arial"/>
              </a:rPr>
              <a:t>billion</a:t>
            </a:r>
            <a:r>
              <a:rPr sz="9600" b="1" spc="-53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9600" b="1" spc="509" dirty="0">
                <a:solidFill>
                  <a:srgbClr val="C43C3A"/>
                </a:solidFill>
                <a:latin typeface="Arial"/>
                <a:cs typeface="Arial"/>
              </a:rPr>
              <a:t>per</a:t>
            </a:r>
            <a:r>
              <a:rPr sz="9600" b="1" spc="-53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9600" b="1" spc="590" dirty="0">
                <a:solidFill>
                  <a:srgbClr val="C43C3A"/>
                </a:solidFill>
                <a:latin typeface="Arial"/>
                <a:cs typeface="Arial"/>
              </a:rPr>
              <a:t>year</a:t>
            </a:r>
            <a:endParaRPr sz="9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20" y="855930"/>
            <a:ext cx="11793855" cy="184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HOW</a:t>
            </a:r>
            <a:r>
              <a:rPr spc="30" dirty="0"/>
              <a:t> </a:t>
            </a:r>
            <a:r>
              <a:rPr spc="480" dirty="0"/>
              <a:t>WOULD</a:t>
            </a:r>
            <a:r>
              <a:rPr spc="35" dirty="0"/>
              <a:t> </a:t>
            </a:r>
            <a:r>
              <a:rPr spc="80" dirty="0"/>
              <a:t>SQ</a:t>
            </a:r>
            <a:r>
              <a:rPr spc="35" dirty="0"/>
              <a:t> </a:t>
            </a:r>
            <a:r>
              <a:rPr spc="495" dirty="0"/>
              <a:t>843</a:t>
            </a:r>
            <a:r>
              <a:rPr spc="35" dirty="0"/>
              <a:t> </a:t>
            </a:r>
            <a:r>
              <a:rPr spc="200" dirty="0"/>
              <a:t>IMPACT</a:t>
            </a: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u="heavy" spc="-890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310" dirty="0">
                <a:uFill>
                  <a:solidFill>
                    <a:srgbClr val="669A40"/>
                  </a:solidFill>
                </a:uFill>
              </a:rPr>
              <a:t>COMMUNITY</a:t>
            </a:r>
            <a:r>
              <a:rPr u="heavy" spc="40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-10" dirty="0">
                <a:uFill>
                  <a:solidFill>
                    <a:srgbClr val="669A40"/>
                  </a:solidFill>
                </a:uFill>
              </a:rPr>
              <a:t>SERVICE</a:t>
            </a:r>
            <a:r>
              <a:rPr spc="-10" dirty="0"/>
              <a:t>S?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54934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100"/>
              </a:spcBef>
            </a:pPr>
            <a:r>
              <a:rPr sz="5000" spc="-110" dirty="0"/>
              <a:t>Less</a:t>
            </a:r>
            <a:r>
              <a:rPr sz="5000" spc="-260" dirty="0"/>
              <a:t> </a:t>
            </a:r>
            <a:r>
              <a:rPr sz="5000" dirty="0"/>
              <a:t>local</a:t>
            </a:r>
            <a:r>
              <a:rPr sz="5000" spc="-260" dirty="0"/>
              <a:t> </a:t>
            </a:r>
            <a:r>
              <a:rPr sz="5000" spc="140" dirty="0"/>
              <a:t>revenue</a:t>
            </a:r>
            <a:r>
              <a:rPr sz="5000" spc="-260" dirty="0"/>
              <a:t> </a:t>
            </a:r>
            <a:r>
              <a:rPr sz="5000" spc="90" dirty="0"/>
              <a:t>available</a:t>
            </a:r>
            <a:r>
              <a:rPr sz="5000" spc="-260" dirty="0"/>
              <a:t> </a:t>
            </a:r>
            <a:r>
              <a:rPr sz="5000" spc="400" dirty="0"/>
              <a:t>to</a:t>
            </a:r>
            <a:r>
              <a:rPr sz="5000" spc="-260" dirty="0"/>
              <a:t> </a:t>
            </a:r>
            <a:r>
              <a:rPr sz="5000" spc="165" dirty="0"/>
              <a:t>support</a:t>
            </a:r>
            <a:r>
              <a:rPr sz="5000" spc="-260" dirty="0"/>
              <a:t> </a:t>
            </a:r>
            <a:r>
              <a:rPr sz="5000" spc="55" dirty="0"/>
              <a:t>community </a:t>
            </a:r>
            <a:r>
              <a:rPr sz="5000" spc="145" dirty="0"/>
              <a:t>priorities</a:t>
            </a:r>
            <a:r>
              <a:rPr sz="5000" spc="-125" dirty="0"/>
              <a:t> </a:t>
            </a:r>
            <a:r>
              <a:rPr sz="5000" b="0" spc="-75" dirty="0">
                <a:latin typeface="Arial"/>
                <a:cs typeface="Arial"/>
              </a:rPr>
              <a:t>like</a:t>
            </a:r>
            <a:r>
              <a:rPr sz="5000" b="0" spc="-120" dirty="0">
                <a:latin typeface="Arial"/>
                <a:cs typeface="Arial"/>
              </a:rPr>
              <a:t> </a:t>
            </a:r>
            <a:r>
              <a:rPr sz="5000" b="0" spc="85" dirty="0">
                <a:latin typeface="Arial"/>
                <a:cs typeface="Arial"/>
              </a:rPr>
              <a:t>K-</a:t>
            </a:r>
            <a:r>
              <a:rPr sz="5000" b="0" spc="-50" dirty="0">
                <a:latin typeface="Arial"/>
                <a:cs typeface="Arial"/>
              </a:rPr>
              <a:t>12</a:t>
            </a:r>
            <a:r>
              <a:rPr sz="5000" b="0" spc="-120" dirty="0">
                <a:latin typeface="Arial"/>
                <a:cs typeface="Arial"/>
              </a:rPr>
              <a:t> </a:t>
            </a:r>
            <a:r>
              <a:rPr sz="5000" b="0" spc="135" dirty="0">
                <a:latin typeface="Arial"/>
                <a:cs typeface="Arial"/>
              </a:rPr>
              <a:t>education,</a:t>
            </a:r>
            <a:r>
              <a:rPr sz="5000" b="0" spc="-120" dirty="0">
                <a:latin typeface="Arial"/>
                <a:cs typeface="Arial"/>
              </a:rPr>
              <a:t> </a:t>
            </a:r>
            <a:r>
              <a:rPr sz="5000" b="0" spc="190" dirty="0">
                <a:latin typeface="Arial"/>
                <a:cs typeface="Arial"/>
              </a:rPr>
              <a:t>emergency</a:t>
            </a:r>
            <a:r>
              <a:rPr sz="5000" b="0" spc="-125" dirty="0">
                <a:latin typeface="Arial"/>
                <a:cs typeface="Arial"/>
              </a:rPr>
              <a:t> </a:t>
            </a:r>
            <a:r>
              <a:rPr sz="5000" b="0" spc="75" dirty="0">
                <a:latin typeface="Arial"/>
                <a:cs typeface="Arial"/>
              </a:rPr>
              <a:t>medical </a:t>
            </a:r>
            <a:r>
              <a:rPr sz="5000" b="0" spc="55" dirty="0">
                <a:latin typeface="Arial"/>
                <a:cs typeface="Arial"/>
              </a:rPr>
              <a:t>services,</a:t>
            </a:r>
            <a:r>
              <a:rPr sz="5000" b="0" spc="-10" dirty="0">
                <a:latin typeface="Arial"/>
                <a:cs typeface="Arial"/>
              </a:rPr>
              <a:t> </a:t>
            </a:r>
            <a:r>
              <a:rPr sz="5000" b="0" spc="125" dirty="0">
                <a:latin typeface="Arial"/>
                <a:cs typeface="Arial"/>
              </a:rPr>
              <a:t>law</a:t>
            </a:r>
            <a:r>
              <a:rPr sz="5000" b="0" spc="-10" dirty="0">
                <a:latin typeface="Arial"/>
                <a:cs typeface="Arial"/>
              </a:rPr>
              <a:t> </a:t>
            </a:r>
            <a:r>
              <a:rPr sz="5000" b="0" spc="229" dirty="0">
                <a:latin typeface="Arial"/>
                <a:cs typeface="Arial"/>
              </a:rPr>
              <a:t>enforcement,</a:t>
            </a:r>
            <a:r>
              <a:rPr sz="5000" b="0" spc="-10" dirty="0">
                <a:latin typeface="Arial"/>
                <a:cs typeface="Arial"/>
              </a:rPr>
              <a:t> </a:t>
            </a:r>
            <a:r>
              <a:rPr sz="5000" b="0" spc="220" dirty="0">
                <a:latin typeface="Arial"/>
                <a:cs typeface="Arial"/>
              </a:rPr>
              <a:t>roads</a:t>
            </a:r>
            <a:r>
              <a:rPr sz="5000" b="0" spc="-5" dirty="0">
                <a:latin typeface="Arial"/>
                <a:cs typeface="Arial"/>
              </a:rPr>
              <a:t> </a:t>
            </a:r>
            <a:r>
              <a:rPr sz="5000" b="0" spc="135" dirty="0">
                <a:latin typeface="Arial"/>
                <a:cs typeface="Arial"/>
              </a:rPr>
              <a:t>and</a:t>
            </a:r>
            <a:r>
              <a:rPr sz="5000" b="0" spc="-10" dirty="0">
                <a:latin typeface="Arial"/>
                <a:cs typeface="Arial"/>
              </a:rPr>
              <a:t> </a:t>
            </a:r>
            <a:r>
              <a:rPr sz="5000" b="0" spc="100" dirty="0">
                <a:latin typeface="Arial"/>
                <a:cs typeface="Arial"/>
              </a:rPr>
              <a:t>bridges,</a:t>
            </a:r>
            <a:r>
              <a:rPr sz="5000" b="0" spc="-10" dirty="0">
                <a:latin typeface="Arial"/>
                <a:cs typeface="Arial"/>
              </a:rPr>
              <a:t> </a:t>
            </a:r>
            <a:r>
              <a:rPr sz="5000" b="0" spc="110" dirty="0">
                <a:latin typeface="Arial"/>
                <a:cs typeface="Arial"/>
              </a:rPr>
              <a:t>and </a:t>
            </a:r>
            <a:r>
              <a:rPr sz="5000" b="0" spc="120" dirty="0">
                <a:latin typeface="Arial"/>
                <a:cs typeface="Arial"/>
              </a:rPr>
              <a:t>CareerTech.</a:t>
            </a:r>
            <a:endParaRPr sz="5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54361" y="4312956"/>
          <a:ext cx="16181705" cy="346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2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3315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300"/>
                        </a:spcBef>
                      </a:pPr>
                      <a:r>
                        <a:rPr sz="3400" b="1" spc="1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If</a:t>
                      </a:r>
                      <a:r>
                        <a:rPr sz="3400" b="1" spc="-6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19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3400" b="1" spc="-5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7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Court</a:t>
                      </a:r>
                      <a:r>
                        <a:rPr sz="3400" b="1" spc="-5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-1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rules...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292100" marB="0">
                    <a:lnL w="38100">
                      <a:solidFill>
                        <a:srgbClr val="484848"/>
                      </a:solidFill>
                      <a:prstDash val="solid"/>
                    </a:lnL>
                    <a:lnR w="38100">
                      <a:solidFill>
                        <a:srgbClr val="484848"/>
                      </a:solidFill>
                      <a:prstDash val="solid"/>
                    </a:lnR>
                    <a:lnT w="38100">
                      <a:solidFill>
                        <a:srgbClr val="484848"/>
                      </a:solidFill>
                      <a:prstDash val="solid"/>
                    </a:lnT>
                    <a:lnB w="38100">
                      <a:solidFill>
                        <a:srgbClr val="48484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  <a:spcBef>
                          <a:spcPts val="2300"/>
                        </a:spcBef>
                      </a:pPr>
                      <a:r>
                        <a:rPr sz="3400" b="1" spc="16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What</a:t>
                      </a:r>
                      <a:r>
                        <a:rPr sz="3400" b="1" spc="-5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6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happens</a:t>
                      </a:r>
                      <a:r>
                        <a:rPr sz="3400" b="1" spc="-4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-1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next?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292100" marB="0">
                    <a:lnL w="38100">
                      <a:solidFill>
                        <a:srgbClr val="484848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315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300"/>
                        </a:spcBef>
                      </a:pPr>
                      <a:r>
                        <a:rPr sz="3400" spc="10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Unconstitutional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292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484848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  <a:spcBef>
                          <a:spcPts val="2300"/>
                        </a:spcBef>
                      </a:pPr>
                      <a:r>
                        <a:rPr sz="3400" spc="-22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SQ</a:t>
                      </a:r>
                      <a:r>
                        <a:rPr sz="3400" spc="-4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843</a:t>
                      </a:r>
                      <a:r>
                        <a:rPr sz="3400" spc="-3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spc="6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does</a:t>
                      </a:r>
                      <a:r>
                        <a:rPr sz="3400" spc="-3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NOT</a:t>
                      </a:r>
                      <a:r>
                        <a:rPr sz="3400" b="1" spc="-4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spc="114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move</a:t>
                      </a:r>
                      <a:r>
                        <a:rPr sz="3400" spc="-3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spc="15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forward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29210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835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675"/>
                        </a:spcBef>
                      </a:pPr>
                      <a:r>
                        <a:rPr sz="3400" spc="9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Constitutional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3397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  <a:spcBef>
                          <a:spcPts val="2675"/>
                        </a:spcBef>
                      </a:pPr>
                      <a:r>
                        <a:rPr sz="3400" spc="-5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SQ843</a:t>
                      </a:r>
                      <a:r>
                        <a:rPr sz="3400" spc="-7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spc="10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could</a:t>
                      </a:r>
                      <a:r>
                        <a:rPr sz="3400" spc="-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spc="10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be</a:t>
                      </a:r>
                      <a:r>
                        <a:rPr sz="3400" spc="-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5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placed</a:t>
                      </a:r>
                      <a:r>
                        <a:rPr sz="3400" b="1" spc="-7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8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on</a:t>
                      </a:r>
                      <a:r>
                        <a:rPr sz="3400" b="1" spc="-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15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3400" b="1" spc="-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18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future</a:t>
                      </a:r>
                      <a:r>
                        <a:rPr sz="3400" b="1" spc="-75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13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statewide</a:t>
                      </a:r>
                      <a:r>
                        <a:rPr sz="3400" b="1" spc="-7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400" b="1" spc="110" dirty="0">
                          <a:solidFill>
                            <a:srgbClr val="484848"/>
                          </a:solidFill>
                          <a:latin typeface="Arial"/>
                          <a:cs typeface="Arial"/>
                        </a:rPr>
                        <a:t>ballot</a:t>
                      </a:r>
                      <a:endParaRPr sz="3400">
                        <a:latin typeface="Arial"/>
                        <a:cs typeface="Arial"/>
                      </a:endParaRPr>
                    </a:p>
                  </a:txBody>
                  <a:tcPr marL="0" marR="0" marT="3397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spc="-894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135" dirty="0">
                <a:uFill>
                  <a:solidFill>
                    <a:srgbClr val="669A40"/>
                  </a:solidFill>
                </a:uFill>
              </a:rPr>
              <a:t>CURRENT</a:t>
            </a:r>
            <a:r>
              <a:rPr u="heavy" spc="-70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dirty="0">
                <a:uFill>
                  <a:solidFill>
                    <a:srgbClr val="669A40"/>
                  </a:solidFill>
                </a:uFill>
              </a:rPr>
              <a:t>STATUS</a:t>
            </a:r>
            <a:r>
              <a:rPr u="heavy" spc="-35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250" dirty="0">
                <a:uFill>
                  <a:solidFill>
                    <a:srgbClr val="669A40"/>
                  </a:solidFill>
                </a:uFill>
              </a:rPr>
              <a:t>OF</a:t>
            </a:r>
            <a:r>
              <a:rPr spc="-35" dirty="0"/>
              <a:t> </a:t>
            </a:r>
            <a:r>
              <a:rPr spc="305" dirty="0"/>
              <a:t>SQ843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100914"/>
            <a:ext cx="15034894" cy="1797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5"/>
              </a:spcBef>
            </a:pPr>
            <a:r>
              <a:rPr sz="5000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5000" spc="-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114" dirty="0">
                <a:solidFill>
                  <a:srgbClr val="484848"/>
                </a:solidFill>
                <a:latin typeface="Arial"/>
                <a:cs typeface="Arial"/>
              </a:rPr>
              <a:t>843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254" dirty="0">
                <a:solidFill>
                  <a:srgbClr val="484848"/>
                </a:solidFill>
                <a:latin typeface="Arial"/>
                <a:cs typeface="Arial"/>
              </a:rPr>
              <a:t>currently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160" dirty="0">
                <a:solidFill>
                  <a:srgbClr val="484848"/>
                </a:solidFill>
                <a:latin typeface="Arial"/>
                <a:cs typeface="Arial"/>
              </a:rPr>
              <a:t>under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170" dirty="0">
                <a:solidFill>
                  <a:srgbClr val="484848"/>
                </a:solidFill>
                <a:latin typeface="Arial"/>
                <a:cs typeface="Arial"/>
              </a:rPr>
              <a:t>review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245" dirty="0">
                <a:solidFill>
                  <a:srgbClr val="484848"/>
                </a:solidFill>
                <a:latin typeface="Arial"/>
                <a:cs typeface="Arial"/>
              </a:rPr>
              <a:t>by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3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5000" spc="-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45" dirty="0">
                <a:solidFill>
                  <a:srgbClr val="484848"/>
                </a:solidFill>
                <a:latin typeface="Arial"/>
                <a:cs typeface="Arial"/>
              </a:rPr>
              <a:t>Oklahoma </a:t>
            </a:r>
            <a:r>
              <a:rPr sz="5000" spc="105" dirty="0">
                <a:solidFill>
                  <a:srgbClr val="484848"/>
                </a:solidFill>
                <a:latin typeface="Arial"/>
                <a:cs typeface="Arial"/>
              </a:rPr>
              <a:t>Supreme</a:t>
            </a:r>
            <a:r>
              <a:rPr sz="500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000" spc="215" dirty="0">
                <a:solidFill>
                  <a:srgbClr val="484848"/>
                </a:solidFill>
                <a:latin typeface="Arial"/>
                <a:cs typeface="Arial"/>
              </a:rPr>
              <a:t>Court.</a:t>
            </a:r>
            <a:endParaRPr sz="5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23950" y="1257172"/>
            <a:ext cx="10640060" cy="5186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490"/>
              </a:lnSpc>
              <a:spcBef>
                <a:spcPts val="100"/>
              </a:spcBef>
            </a:pPr>
            <a:r>
              <a:rPr sz="9300" b="1" spc="130" dirty="0">
                <a:solidFill>
                  <a:srgbClr val="FFFFFF"/>
                </a:solidFill>
                <a:latin typeface="Arial"/>
                <a:cs typeface="Arial"/>
              </a:rPr>
              <a:t>SQ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835" dirty="0">
                <a:solidFill>
                  <a:srgbClr val="FFFFFF"/>
                </a:solidFill>
                <a:latin typeface="Arial"/>
                <a:cs typeface="Arial"/>
              </a:rPr>
              <a:t>844,</a:t>
            </a:r>
            <a:r>
              <a:rPr sz="93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420" dirty="0">
                <a:solidFill>
                  <a:srgbClr val="FFFFFF"/>
                </a:solidFill>
                <a:latin typeface="Arial"/>
                <a:cs typeface="Arial"/>
              </a:rPr>
              <a:t>847,</a:t>
            </a:r>
            <a:r>
              <a:rPr sz="93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400" dirty="0">
                <a:solidFill>
                  <a:srgbClr val="FFFFFF"/>
                </a:solidFill>
                <a:latin typeface="Arial"/>
                <a:cs typeface="Arial"/>
              </a:rPr>
              <a:t>843:</a:t>
            </a:r>
            <a:endParaRPr sz="9300">
              <a:latin typeface="Arial"/>
              <a:cs typeface="Arial"/>
            </a:endParaRPr>
          </a:p>
          <a:p>
            <a:pPr marL="364490" marR="356870" algn="ctr">
              <a:lnSpc>
                <a:spcPts val="9830"/>
              </a:lnSpc>
              <a:spcBef>
                <a:spcPts val="750"/>
              </a:spcBef>
            </a:pPr>
            <a:r>
              <a:rPr sz="9300" b="1" spc="605" dirty="0">
                <a:solidFill>
                  <a:srgbClr val="FFFFFF"/>
                </a:solidFill>
                <a:latin typeface="Arial"/>
                <a:cs typeface="Arial"/>
              </a:rPr>
              <a:t>Statewide </a:t>
            </a:r>
            <a:r>
              <a:rPr sz="9300" b="1" spc="730" dirty="0">
                <a:solidFill>
                  <a:srgbClr val="FFFFFF"/>
                </a:solidFill>
                <a:latin typeface="Arial"/>
                <a:cs typeface="Arial"/>
              </a:rPr>
              <a:t>Impact</a:t>
            </a:r>
            <a:r>
              <a:rPr sz="93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565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93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300" b="1" spc="240" dirty="0">
                <a:solidFill>
                  <a:srgbClr val="FFFFFF"/>
                </a:solidFill>
                <a:latin typeface="Arial"/>
                <a:cs typeface="Arial"/>
              </a:rPr>
              <a:t>Local </a:t>
            </a:r>
            <a:r>
              <a:rPr sz="9300" b="1" spc="560" dirty="0">
                <a:solidFill>
                  <a:srgbClr val="FFFFFF"/>
                </a:solidFill>
                <a:latin typeface="Arial"/>
                <a:cs typeface="Arial"/>
              </a:rPr>
              <a:t>Communities</a:t>
            </a:r>
            <a:endParaRPr sz="93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504331"/>
            <a:ext cx="4457699" cy="23812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888229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/>
          <p:nvPr/>
        </p:nvSpPr>
        <p:spPr>
          <a:xfrm>
            <a:off x="1016000" y="855930"/>
            <a:ext cx="14863444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sz="5900" b="1" dirty="0">
                <a:solidFill>
                  <a:srgbClr val="004E9A"/>
                </a:solidFill>
                <a:latin typeface="Arial"/>
                <a:cs typeface="Arial"/>
              </a:rPr>
              <a:t>Q:</a:t>
            </a:r>
            <a:r>
              <a:rPr sz="5900" b="1" spc="35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215" dirty="0">
                <a:solidFill>
                  <a:srgbClr val="004E9A"/>
                </a:solidFill>
                <a:latin typeface="Arial"/>
                <a:cs typeface="Arial"/>
              </a:rPr>
              <a:t>IF</a:t>
            </a:r>
            <a:r>
              <a:rPr sz="5900" b="1" spc="4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70" dirty="0">
                <a:solidFill>
                  <a:srgbClr val="004E9A"/>
                </a:solidFill>
                <a:latin typeface="Arial"/>
                <a:cs typeface="Arial"/>
              </a:rPr>
              <a:t>LOCAL</a:t>
            </a:r>
            <a:r>
              <a:rPr sz="5900" b="1" spc="35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120" dirty="0">
                <a:solidFill>
                  <a:srgbClr val="004E9A"/>
                </a:solidFill>
                <a:latin typeface="Arial"/>
                <a:cs typeface="Arial"/>
              </a:rPr>
              <a:t>PROPERTY</a:t>
            </a:r>
            <a:r>
              <a:rPr sz="5900" b="1" spc="4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dirty="0">
                <a:solidFill>
                  <a:srgbClr val="004E9A"/>
                </a:solidFill>
                <a:latin typeface="Arial"/>
                <a:cs typeface="Arial"/>
              </a:rPr>
              <a:t>TAX</a:t>
            </a:r>
            <a:r>
              <a:rPr sz="5900" b="1" spc="35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155" dirty="0">
                <a:solidFill>
                  <a:srgbClr val="004E9A"/>
                </a:solidFill>
                <a:latin typeface="Arial"/>
                <a:cs typeface="Arial"/>
              </a:rPr>
              <a:t>REVENUE </a:t>
            </a:r>
            <a:r>
              <a:rPr sz="5900" b="1" dirty="0">
                <a:solidFill>
                  <a:srgbClr val="004E9A"/>
                </a:solidFill>
                <a:latin typeface="Arial"/>
                <a:cs typeface="Arial"/>
              </a:rPr>
              <a:t>GOES</a:t>
            </a:r>
            <a:r>
              <a:rPr sz="5900" b="1" spc="14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160" dirty="0">
                <a:solidFill>
                  <a:srgbClr val="004E9A"/>
                </a:solidFill>
                <a:latin typeface="Arial"/>
                <a:cs typeface="Arial"/>
              </a:rPr>
              <a:t>AWAY,</a:t>
            </a:r>
            <a:r>
              <a:rPr sz="5900" b="1" spc="14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430" dirty="0">
                <a:solidFill>
                  <a:srgbClr val="004E9A"/>
                </a:solidFill>
                <a:latin typeface="Arial"/>
                <a:cs typeface="Arial"/>
              </a:rPr>
              <a:t>WHAT</a:t>
            </a:r>
            <a:r>
              <a:rPr sz="5900" b="1" spc="145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dirty="0">
                <a:solidFill>
                  <a:srgbClr val="004E9A"/>
                </a:solidFill>
                <a:latin typeface="Arial"/>
                <a:cs typeface="Arial"/>
              </a:rPr>
              <a:t>REPLACES</a:t>
            </a:r>
            <a:r>
              <a:rPr sz="5900" b="1" spc="14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70" dirty="0">
                <a:solidFill>
                  <a:srgbClr val="004E9A"/>
                </a:solidFill>
                <a:latin typeface="Arial"/>
                <a:cs typeface="Arial"/>
              </a:rPr>
              <a:t>IT?</a:t>
            </a:r>
            <a:endParaRPr sz="5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000" y="3446281"/>
            <a:ext cx="13672185" cy="2216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sz="6200" b="1" spc="-270" dirty="0">
                <a:solidFill>
                  <a:srgbClr val="484848"/>
                </a:solidFill>
                <a:latin typeface="Arial"/>
                <a:cs typeface="Arial"/>
              </a:rPr>
              <a:t>A:</a:t>
            </a:r>
            <a:r>
              <a:rPr sz="6200" b="1" spc="-3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spc="-160" dirty="0">
                <a:solidFill>
                  <a:srgbClr val="484848"/>
                </a:solidFill>
                <a:latin typeface="Arial"/>
                <a:cs typeface="Arial"/>
              </a:rPr>
              <a:t>THERE</a:t>
            </a:r>
            <a:r>
              <a:rPr sz="6200" b="1" spc="-3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6200" b="1" spc="-3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spc="325" dirty="0">
                <a:solidFill>
                  <a:srgbClr val="484848"/>
                </a:solidFill>
                <a:latin typeface="Arial"/>
                <a:cs typeface="Arial"/>
              </a:rPr>
              <a:t>NO</a:t>
            </a:r>
            <a:r>
              <a:rPr sz="6200" b="1" spc="-3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spc="-10" dirty="0">
                <a:solidFill>
                  <a:srgbClr val="484848"/>
                </a:solidFill>
                <a:latin typeface="Arial"/>
                <a:cs typeface="Arial"/>
              </a:rPr>
              <a:t>IDENTIFIED </a:t>
            </a:r>
            <a:r>
              <a:rPr sz="6200" b="1" spc="-45" dirty="0">
                <a:solidFill>
                  <a:srgbClr val="484848"/>
                </a:solidFill>
                <a:latin typeface="Arial"/>
                <a:cs typeface="Arial"/>
              </a:rPr>
              <a:t>REPLACEMENT</a:t>
            </a:r>
            <a:r>
              <a:rPr sz="6200" b="1" spc="-3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spc="95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6200" b="1" spc="-3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200" b="1" spc="-10" dirty="0">
                <a:solidFill>
                  <a:srgbClr val="484848"/>
                </a:solidFill>
                <a:latin typeface="Arial"/>
                <a:cs typeface="Arial"/>
              </a:rPr>
              <a:t>SOURCE.</a:t>
            </a:r>
            <a:endParaRPr sz="6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dirty="0"/>
              <a:t>Q:</a:t>
            </a:r>
            <a:r>
              <a:rPr spc="25" dirty="0"/>
              <a:t> </a:t>
            </a:r>
            <a:r>
              <a:rPr spc="560" dirty="0"/>
              <a:t>WHY</a:t>
            </a:r>
            <a:r>
              <a:rPr spc="25" dirty="0"/>
              <a:t> </a:t>
            </a:r>
            <a:r>
              <a:rPr spc="185" dirty="0"/>
              <a:t>DOES</a:t>
            </a:r>
            <a:r>
              <a:rPr spc="30" dirty="0"/>
              <a:t> </a:t>
            </a:r>
            <a:r>
              <a:rPr spc="145" dirty="0"/>
              <a:t>THIS</a:t>
            </a:r>
            <a:r>
              <a:rPr spc="25" dirty="0"/>
              <a:t> </a:t>
            </a:r>
            <a:r>
              <a:rPr spc="145" dirty="0"/>
              <a:t>MATTER</a:t>
            </a:r>
            <a:r>
              <a:rPr spc="30" dirty="0"/>
              <a:t> </a:t>
            </a:r>
            <a:r>
              <a:rPr spc="170" dirty="0"/>
              <a:t>TO</a:t>
            </a:r>
            <a:r>
              <a:rPr spc="25" dirty="0"/>
              <a:t> </a:t>
            </a:r>
            <a:r>
              <a:rPr spc="235" dirty="0"/>
              <a:t>OUR</a:t>
            </a:r>
          </a:p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8301355" algn="l"/>
              </a:tabLst>
            </a:pPr>
            <a:r>
              <a:rPr u="heavy" spc="-894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254" dirty="0">
                <a:uFill>
                  <a:solidFill>
                    <a:srgbClr val="669A40"/>
                  </a:solidFill>
                </a:uFill>
              </a:rPr>
              <a:t>COMMUNITY?</a:t>
            </a:r>
            <a:r>
              <a:rPr u="heavy" dirty="0">
                <a:uFill>
                  <a:solidFill>
                    <a:srgbClr val="669A40"/>
                  </a:solidFill>
                </a:uFill>
              </a:rPr>
              <a:t>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3299453"/>
            <a:ext cx="16030575" cy="1644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sz="4600" b="1" spc="-114" dirty="0">
                <a:solidFill>
                  <a:srgbClr val="484848"/>
                </a:solidFill>
                <a:latin typeface="Arial"/>
                <a:cs typeface="Arial"/>
              </a:rPr>
              <a:t>A:</a:t>
            </a:r>
            <a:r>
              <a:rPr sz="4600" b="1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spc="125" dirty="0">
                <a:solidFill>
                  <a:srgbClr val="484848"/>
                </a:solidFill>
                <a:latin typeface="Arial"/>
                <a:cs typeface="Arial"/>
              </a:rPr>
              <a:t>Stable</a:t>
            </a:r>
            <a:r>
              <a:rPr sz="46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spc="11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46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dirty="0">
                <a:solidFill>
                  <a:srgbClr val="484848"/>
                </a:solidFill>
                <a:latin typeface="Arial"/>
                <a:cs typeface="Arial"/>
              </a:rPr>
              <a:t>allows</a:t>
            </a:r>
            <a:r>
              <a:rPr sz="46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spc="11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r>
              <a:rPr sz="46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spc="48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46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95" dirty="0">
                <a:solidFill>
                  <a:srgbClr val="484848"/>
                </a:solidFill>
                <a:latin typeface="Arial"/>
                <a:cs typeface="Arial"/>
              </a:rPr>
              <a:t>maintain</a:t>
            </a:r>
            <a:r>
              <a:rPr sz="4600" b="1" spc="-2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135" dirty="0">
                <a:solidFill>
                  <a:srgbClr val="484848"/>
                </a:solidFill>
                <a:latin typeface="Arial"/>
                <a:cs typeface="Arial"/>
              </a:rPr>
              <a:t>these </a:t>
            </a:r>
            <a:r>
              <a:rPr sz="4600" b="1" spc="6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dirty="0">
                <a:solidFill>
                  <a:srgbClr val="484848"/>
                </a:solidFill>
                <a:latin typeface="Arial"/>
                <a:cs typeface="Arial"/>
              </a:rPr>
              <a:t>plan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310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4600" b="1" spc="-2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245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275" dirty="0">
                <a:solidFill>
                  <a:srgbClr val="484848"/>
                </a:solidFill>
                <a:latin typeface="Arial"/>
                <a:cs typeface="Arial"/>
              </a:rPr>
              <a:t>future</a:t>
            </a:r>
            <a:r>
              <a:rPr sz="4600" b="1" spc="-2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7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60" dirty="0">
                <a:solidFill>
                  <a:srgbClr val="484848"/>
                </a:solidFill>
                <a:latin typeface="Arial"/>
                <a:cs typeface="Arial"/>
              </a:rPr>
              <a:t>respond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34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4600" b="1" spc="-2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4600" b="1" spc="-25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600" b="1" spc="-10" dirty="0">
                <a:solidFill>
                  <a:srgbClr val="484848"/>
                </a:solidFill>
                <a:latin typeface="Arial"/>
                <a:cs typeface="Arial"/>
              </a:rPr>
              <a:t>needs.</a:t>
            </a:r>
            <a:endParaRPr sz="4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174818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6000" y="789605"/>
            <a:ext cx="1300289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250" dirty="0"/>
              <a:t>UNDERSTANDING</a:t>
            </a:r>
            <a:r>
              <a:rPr sz="6400" spc="45" dirty="0"/>
              <a:t> </a:t>
            </a:r>
            <a:r>
              <a:rPr sz="6400" spc="175" dirty="0"/>
              <a:t>THE</a:t>
            </a:r>
            <a:r>
              <a:rPr sz="6400" spc="50" dirty="0"/>
              <a:t> </a:t>
            </a:r>
            <a:r>
              <a:rPr sz="6400" spc="-10" dirty="0"/>
              <a:t>ISSUES:</a:t>
            </a:r>
            <a:endParaRPr sz="6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4999" y="3174459"/>
            <a:ext cx="123825" cy="1238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70344" y="2857055"/>
            <a:ext cx="14533880" cy="3362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900" b="1" spc="-20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90" dirty="0">
                <a:solidFill>
                  <a:srgbClr val="484848"/>
                </a:solidFill>
                <a:latin typeface="Arial"/>
                <a:cs typeface="Arial"/>
              </a:rPr>
              <a:t>role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21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70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900" b="1" spc="-20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play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-160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55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-1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endParaRPr sz="3900">
              <a:latin typeface="Arial"/>
              <a:cs typeface="Arial"/>
            </a:endParaRPr>
          </a:p>
          <a:p>
            <a:pPr marL="12700" marR="1277620">
              <a:lnSpc>
                <a:spcPts val="10800"/>
              </a:lnSpc>
              <a:spcBef>
                <a:spcPts val="1180"/>
              </a:spcBef>
            </a:pPr>
            <a:r>
              <a:rPr sz="3900" b="1" spc="305" dirty="0">
                <a:solidFill>
                  <a:srgbClr val="484848"/>
                </a:solidFill>
                <a:latin typeface="Arial"/>
                <a:cs typeface="Arial"/>
              </a:rPr>
              <a:t>What</a:t>
            </a:r>
            <a:r>
              <a:rPr sz="39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26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Questions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90" dirty="0">
                <a:solidFill>
                  <a:srgbClr val="484848"/>
                </a:solidFill>
                <a:latin typeface="Arial"/>
                <a:cs typeface="Arial"/>
              </a:rPr>
              <a:t>844,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55" dirty="0">
                <a:solidFill>
                  <a:srgbClr val="484848"/>
                </a:solidFill>
                <a:latin typeface="Arial"/>
                <a:cs typeface="Arial"/>
              </a:rPr>
              <a:t>847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5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285" dirty="0">
                <a:solidFill>
                  <a:srgbClr val="484848"/>
                </a:solidFill>
                <a:latin typeface="Arial"/>
                <a:cs typeface="Arial"/>
              </a:rPr>
              <a:t>843</a:t>
            </a:r>
            <a:r>
              <a:rPr sz="39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55" dirty="0">
                <a:solidFill>
                  <a:srgbClr val="484848"/>
                </a:solidFill>
                <a:latin typeface="Arial"/>
                <a:cs typeface="Arial"/>
              </a:rPr>
              <a:t>propose </a:t>
            </a:r>
            <a:r>
              <a:rPr sz="3900" b="1" spc="305" dirty="0">
                <a:solidFill>
                  <a:srgbClr val="484848"/>
                </a:solidFill>
                <a:latin typeface="Arial"/>
                <a:cs typeface="Arial"/>
              </a:rPr>
              <a:t>What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20" dirty="0">
                <a:solidFill>
                  <a:srgbClr val="484848"/>
                </a:solidFill>
                <a:latin typeface="Arial"/>
                <a:cs typeface="Arial"/>
              </a:rPr>
              <a:t>these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changes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-45" dirty="0">
                <a:solidFill>
                  <a:srgbClr val="484848"/>
                </a:solidFill>
                <a:latin typeface="Arial"/>
                <a:cs typeface="Arial"/>
              </a:rPr>
              <a:t>could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70" dirty="0">
                <a:solidFill>
                  <a:srgbClr val="484848"/>
                </a:solidFill>
                <a:latin typeface="Arial"/>
                <a:cs typeface="Arial"/>
              </a:rPr>
              <a:t>mean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26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9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-1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endParaRPr sz="39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4999" y="4546059"/>
            <a:ext cx="123825" cy="1238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4999" y="5917659"/>
            <a:ext cx="123825" cy="1238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4451330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dirty="0"/>
              <a:t>Q:</a:t>
            </a:r>
            <a:r>
              <a:rPr spc="35" dirty="0"/>
              <a:t> </a:t>
            </a:r>
            <a:r>
              <a:rPr spc="125" dirty="0"/>
              <a:t>ISN’T</a:t>
            </a:r>
            <a:r>
              <a:rPr spc="40" dirty="0"/>
              <a:t> </a:t>
            </a:r>
            <a:r>
              <a:rPr spc="130" dirty="0"/>
              <a:t>PAYING</a:t>
            </a:r>
            <a:r>
              <a:rPr spc="40" dirty="0"/>
              <a:t> </a:t>
            </a:r>
            <a:r>
              <a:rPr spc="120" dirty="0"/>
              <a:t>PROPERTY</a:t>
            </a:r>
            <a:r>
              <a:rPr spc="40" dirty="0"/>
              <a:t> </a:t>
            </a:r>
            <a:r>
              <a:rPr dirty="0"/>
              <a:t>TAX</a:t>
            </a:r>
            <a:r>
              <a:rPr spc="40" dirty="0"/>
              <a:t> </a:t>
            </a:r>
            <a:r>
              <a:rPr spc="50" dirty="0"/>
              <a:t>LIKE </a:t>
            </a:r>
            <a:r>
              <a:rPr spc="175" dirty="0"/>
              <a:t>RENTING</a:t>
            </a:r>
            <a:r>
              <a:rPr spc="35" dirty="0"/>
              <a:t> </a:t>
            </a:r>
            <a:r>
              <a:rPr spc="305" dirty="0"/>
              <a:t>FROM</a:t>
            </a:r>
            <a:r>
              <a:rPr spc="35" dirty="0"/>
              <a:t> </a:t>
            </a:r>
            <a:r>
              <a:rPr spc="165" dirty="0"/>
              <a:t>THE</a:t>
            </a:r>
            <a:r>
              <a:rPr spc="35" dirty="0"/>
              <a:t> </a:t>
            </a:r>
            <a:r>
              <a:rPr spc="185" dirty="0"/>
              <a:t>GOVERNMENT?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5289" y="5073291"/>
            <a:ext cx="114300" cy="1142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5289" y="5720991"/>
            <a:ext cx="114300" cy="1142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5289" y="6368691"/>
            <a:ext cx="114300" cy="1142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5289" y="7016391"/>
            <a:ext cx="114300" cy="114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7289" y="3203692"/>
            <a:ext cx="16180435" cy="47383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50" b="1" spc="-155" dirty="0">
                <a:solidFill>
                  <a:srgbClr val="484848"/>
                </a:solidFill>
                <a:latin typeface="Arial"/>
                <a:cs typeface="Arial"/>
              </a:rPr>
              <a:t>A: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dirty="0">
                <a:solidFill>
                  <a:srgbClr val="484848"/>
                </a:solidFill>
                <a:latin typeface="Arial"/>
                <a:cs typeface="Arial"/>
              </a:rPr>
              <a:t>No,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110" dirty="0">
                <a:solidFill>
                  <a:srgbClr val="484848"/>
                </a:solidFill>
                <a:latin typeface="Arial"/>
                <a:cs typeface="Arial"/>
              </a:rPr>
              <a:t>your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22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345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45" dirty="0">
                <a:solidFill>
                  <a:srgbClr val="484848"/>
                </a:solidFill>
                <a:latin typeface="Arial"/>
                <a:cs typeface="Arial"/>
              </a:rPr>
              <a:t>dollars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dirty="0">
                <a:solidFill>
                  <a:srgbClr val="484848"/>
                </a:solidFill>
                <a:latin typeface="Arial"/>
                <a:cs typeface="Arial"/>
              </a:rPr>
              <a:t>do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120" dirty="0">
                <a:solidFill>
                  <a:srgbClr val="484848"/>
                </a:solidFill>
                <a:latin typeface="Arial"/>
                <a:cs typeface="Arial"/>
              </a:rPr>
              <a:t>NOT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dirty="0">
                <a:solidFill>
                  <a:srgbClr val="484848"/>
                </a:solidFill>
                <a:latin typeface="Arial"/>
                <a:cs typeface="Arial"/>
              </a:rPr>
              <a:t>go</a:t>
            </a:r>
            <a:r>
              <a:rPr sz="365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29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204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65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b="1" spc="170" dirty="0">
                <a:solidFill>
                  <a:srgbClr val="484848"/>
                </a:solidFill>
                <a:latin typeface="Arial"/>
                <a:cs typeface="Arial"/>
              </a:rPr>
              <a:t>state.</a:t>
            </a:r>
            <a:endParaRPr sz="3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20"/>
              </a:spcBef>
            </a:pP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650" spc="-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45" dirty="0">
                <a:solidFill>
                  <a:srgbClr val="484848"/>
                </a:solidFill>
                <a:latin typeface="Arial"/>
                <a:cs typeface="Arial"/>
              </a:rPr>
              <a:t>facts:</a:t>
            </a:r>
            <a:endParaRPr sz="3650">
              <a:latin typeface="Arial"/>
              <a:cs typeface="Arial"/>
            </a:endParaRPr>
          </a:p>
          <a:p>
            <a:pPr marL="805180" marR="4668520">
              <a:lnSpc>
                <a:spcPct val="116399"/>
              </a:lnSpc>
            </a:pPr>
            <a:r>
              <a:rPr sz="3650" spc="60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00" dirty="0">
                <a:solidFill>
                  <a:srgbClr val="484848"/>
                </a:solidFill>
                <a:latin typeface="Arial"/>
                <a:cs typeface="Arial"/>
              </a:rPr>
              <a:t>does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60" dirty="0">
                <a:solidFill>
                  <a:srgbClr val="484848"/>
                </a:solidFill>
                <a:latin typeface="Arial"/>
                <a:cs typeface="Arial"/>
              </a:rPr>
              <a:t>not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75" dirty="0">
                <a:solidFill>
                  <a:srgbClr val="484848"/>
                </a:solidFill>
                <a:latin typeface="Arial"/>
                <a:cs typeface="Arial"/>
              </a:rPr>
              <a:t>have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6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9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8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85" dirty="0">
                <a:solidFill>
                  <a:srgbClr val="484848"/>
                </a:solidFill>
                <a:latin typeface="Arial"/>
                <a:cs typeface="Arial"/>
              </a:rPr>
              <a:t>tax. </a:t>
            </a:r>
            <a:r>
              <a:rPr sz="3650" spc="23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50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00" dirty="0">
                <a:solidFill>
                  <a:srgbClr val="484848"/>
                </a:solidFill>
                <a:latin typeface="Arial"/>
                <a:cs typeface="Arial"/>
              </a:rPr>
              <a:t>are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40" dirty="0">
                <a:solidFill>
                  <a:srgbClr val="484848"/>
                </a:solidFill>
                <a:latin typeface="Arial"/>
                <a:cs typeface="Arial"/>
              </a:rPr>
              <a:t>not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60" dirty="0">
                <a:solidFill>
                  <a:srgbClr val="484848"/>
                </a:solidFill>
                <a:latin typeface="Arial"/>
                <a:cs typeface="Arial"/>
              </a:rPr>
              <a:t>used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31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4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6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25" dirty="0">
                <a:solidFill>
                  <a:srgbClr val="484848"/>
                </a:solidFill>
                <a:latin typeface="Arial"/>
                <a:cs typeface="Arial"/>
              </a:rPr>
              <a:t>programs.</a:t>
            </a:r>
            <a:endParaRPr sz="3650">
              <a:latin typeface="Arial"/>
              <a:cs typeface="Arial"/>
            </a:endParaRPr>
          </a:p>
          <a:p>
            <a:pPr marL="805180">
              <a:lnSpc>
                <a:spcPct val="100000"/>
              </a:lnSpc>
              <a:spcBef>
                <a:spcPts val="720"/>
              </a:spcBef>
            </a:pPr>
            <a:r>
              <a:rPr sz="3650" spc="23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65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75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65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60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275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31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65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5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9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65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14" dirty="0">
                <a:solidFill>
                  <a:srgbClr val="484848"/>
                </a:solidFill>
                <a:latin typeface="Arial"/>
                <a:cs typeface="Arial"/>
              </a:rPr>
              <a:t>you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use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35" dirty="0">
                <a:solidFill>
                  <a:srgbClr val="484848"/>
                </a:solidFill>
                <a:latin typeface="Arial"/>
                <a:cs typeface="Arial"/>
              </a:rPr>
              <a:t>every</a:t>
            </a:r>
            <a:r>
              <a:rPr sz="3650" spc="-20" dirty="0">
                <a:solidFill>
                  <a:srgbClr val="484848"/>
                </a:solidFill>
                <a:latin typeface="Arial"/>
                <a:cs typeface="Arial"/>
              </a:rPr>
              <a:t> day.</a:t>
            </a:r>
            <a:endParaRPr sz="3650">
              <a:latin typeface="Arial"/>
              <a:cs typeface="Arial"/>
            </a:endParaRPr>
          </a:p>
          <a:p>
            <a:pPr marL="805180" marR="5080">
              <a:lnSpc>
                <a:spcPct val="116399"/>
              </a:lnSpc>
              <a:spcBef>
                <a:spcPts val="5"/>
              </a:spcBef>
            </a:pPr>
            <a:r>
              <a:rPr sz="3650" spc="-105" dirty="0">
                <a:solidFill>
                  <a:srgbClr val="484848"/>
                </a:solidFill>
                <a:latin typeface="Arial"/>
                <a:cs typeface="Arial"/>
              </a:rPr>
              <a:t>You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help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14" dirty="0">
                <a:solidFill>
                  <a:srgbClr val="484848"/>
                </a:solidFill>
                <a:latin typeface="Arial"/>
                <a:cs typeface="Arial"/>
              </a:rPr>
              <a:t>decide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40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05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60" dirty="0">
                <a:solidFill>
                  <a:srgbClr val="484848"/>
                </a:solidFill>
                <a:latin typeface="Arial"/>
                <a:cs typeface="Arial"/>
              </a:rPr>
              <a:t>used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85" dirty="0">
                <a:solidFill>
                  <a:srgbClr val="484848"/>
                </a:solidFill>
                <a:latin typeface="Arial"/>
                <a:cs typeface="Arial"/>
              </a:rPr>
              <a:t>through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90" dirty="0">
                <a:solidFill>
                  <a:srgbClr val="484848"/>
                </a:solidFill>
                <a:latin typeface="Arial"/>
                <a:cs typeface="Arial"/>
              </a:rPr>
              <a:t>your</a:t>
            </a:r>
            <a:r>
              <a:rPr sz="3650" dirty="0">
                <a:solidFill>
                  <a:srgbClr val="484848"/>
                </a:solidFill>
                <a:latin typeface="Arial"/>
                <a:cs typeface="Arial"/>
              </a:rPr>
              <a:t> local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155" dirty="0">
                <a:solidFill>
                  <a:srgbClr val="484848"/>
                </a:solidFill>
                <a:latin typeface="Arial"/>
                <a:cs typeface="Arial"/>
              </a:rPr>
              <a:t>elected</a:t>
            </a:r>
            <a:r>
              <a:rPr sz="36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55" dirty="0">
                <a:solidFill>
                  <a:srgbClr val="484848"/>
                </a:solidFill>
                <a:latin typeface="Arial"/>
                <a:cs typeface="Arial"/>
              </a:rPr>
              <a:t>leaders </a:t>
            </a:r>
            <a:r>
              <a:rPr sz="3650" spc="114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65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650" spc="60" dirty="0">
                <a:solidFill>
                  <a:srgbClr val="484848"/>
                </a:solidFill>
                <a:latin typeface="Arial"/>
                <a:cs typeface="Arial"/>
              </a:rPr>
              <a:t>votes.</a:t>
            </a:r>
            <a:endParaRPr sz="36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28720" y="2888229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6815435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dirty="0"/>
              <a:t>Q:</a:t>
            </a:r>
            <a:r>
              <a:rPr spc="-30" dirty="0"/>
              <a:t> </a:t>
            </a:r>
            <a:r>
              <a:rPr spc="215" dirty="0"/>
              <a:t>IF</a:t>
            </a:r>
            <a:r>
              <a:rPr spc="-30" dirty="0"/>
              <a:t> </a:t>
            </a:r>
            <a:r>
              <a:rPr spc="120" dirty="0"/>
              <a:t>PROPERTY</a:t>
            </a:r>
            <a:r>
              <a:rPr spc="-25" dirty="0"/>
              <a:t> </a:t>
            </a:r>
            <a:r>
              <a:rPr dirty="0"/>
              <a:t>TAXES</a:t>
            </a:r>
            <a:r>
              <a:rPr spc="-30" dirty="0"/>
              <a:t> </a:t>
            </a:r>
            <a:r>
              <a:rPr spc="95" dirty="0"/>
              <a:t>ARE</a:t>
            </a:r>
            <a:r>
              <a:rPr spc="-30" dirty="0"/>
              <a:t> </a:t>
            </a:r>
            <a:r>
              <a:rPr spc="165" dirty="0"/>
              <a:t>REDUCED, </a:t>
            </a:r>
            <a:r>
              <a:rPr spc="405" dirty="0"/>
              <a:t>WON’T</a:t>
            </a:r>
            <a:r>
              <a:rPr spc="60" dirty="0"/>
              <a:t> </a:t>
            </a:r>
            <a:r>
              <a:rPr spc="175" dirty="0"/>
              <a:t>GOVERNMENTS</a:t>
            </a:r>
            <a:r>
              <a:rPr spc="65" dirty="0"/>
              <a:t> </a:t>
            </a:r>
            <a:r>
              <a:rPr dirty="0"/>
              <a:t>JUST</a:t>
            </a:r>
            <a:r>
              <a:rPr spc="65" dirty="0"/>
              <a:t> </a:t>
            </a:r>
            <a:r>
              <a:rPr spc="225" dirty="0"/>
              <a:t>SPEND</a:t>
            </a:r>
            <a:r>
              <a:rPr spc="65" dirty="0"/>
              <a:t> </a:t>
            </a:r>
            <a:r>
              <a:rPr spc="-20" dirty="0"/>
              <a:t>LESS?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6239" y="6217560"/>
            <a:ext cx="114300" cy="1142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6239" y="6846210"/>
            <a:ext cx="114300" cy="1142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3002" y="7470098"/>
            <a:ext cx="123825" cy="1238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6239" y="8103510"/>
            <a:ext cx="114300" cy="114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7289" y="3076128"/>
            <a:ext cx="15288894" cy="5302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5"/>
              </a:spcBef>
            </a:pPr>
            <a:r>
              <a:rPr sz="3550" b="1" spc="-150" dirty="0">
                <a:solidFill>
                  <a:srgbClr val="484848"/>
                </a:solidFill>
                <a:latin typeface="Arial"/>
                <a:cs typeface="Arial"/>
              </a:rPr>
              <a:t>A: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dirty="0">
                <a:solidFill>
                  <a:srgbClr val="484848"/>
                </a:solidFill>
                <a:latin typeface="Arial"/>
                <a:cs typeface="Arial"/>
              </a:rPr>
              <a:t>No,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40" dirty="0">
                <a:solidFill>
                  <a:srgbClr val="484848"/>
                </a:solidFill>
                <a:latin typeface="Arial"/>
                <a:cs typeface="Arial"/>
              </a:rPr>
              <a:t>cost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229" dirty="0">
                <a:solidFill>
                  <a:srgbClr val="484848"/>
                </a:solidFill>
                <a:latin typeface="Arial"/>
                <a:cs typeface="Arial"/>
              </a:rPr>
              <a:t>of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10" dirty="0">
                <a:solidFill>
                  <a:srgbClr val="484848"/>
                </a:solidFill>
                <a:latin typeface="Arial"/>
                <a:cs typeface="Arial"/>
              </a:rPr>
              <a:t>operating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25" dirty="0">
                <a:solidFill>
                  <a:srgbClr val="484848"/>
                </a:solidFill>
                <a:latin typeface="Arial"/>
                <a:cs typeface="Arial"/>
              </a:rPr>
              <a:t>critical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5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55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7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dirty="0">
                <a:solidFill>
                  <a:srgbClr val="484848"/>
                </a:solidFill>
                <a:latin typeface="Arial"/>
                <a:cs typeface="Arial"/>
              </a:rPr>
              <a:t>does</a:t>
            </a:r>
            <a:r>
              <a:rPr sz="355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25" dirty="0">
                <a:solidFill>
                  <a:srgbClr val="484848"/>
                </a:solidFill>
                <a:latin typeface="Arial"/>
                <a:cs typeface="Arial"/>
              </a:rPr>
              <a:t>not </a:t>
            </a:r>
            <a:r>
              <a:rPr sz="3550" b="1" spc="110" dirty="0">
                <a:solidFill>
                  <a:srgbClr val="484848"/>
                </a:solidFill>
                <a:latin typeface="Arial"/>
                <a:cs typeface="Arial"/>
              </a:rPr>
              <a:t>disappear</a:t>
            </a:r>
            <a:r>
              <a:rPr sz="3550" b="1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90" dirty="0">
                <a:solidFill>
                  <a:srgbClr val="484848"/>
                </a:solidFill>
                <a:latin typeface="Arial"/>
                <a:cs typeface="Arial"/>
              </a:rPr>
              <a:t>when</a:t>
            </a:r>
            <a:r>
              <a:rPr sz="355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60" dirty="0">
                <a:solidFill>
                  <a:srgbClr val="484848"/>
                </a:solidFill>
                <a:latin typeface="Arial"/>
                <a:cs typeface="Arial"/>
              </a:rPr>
              <a:t>revenue</a:t>
            </a:r>
            <a:r>
              <a:rPr sz="355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dirty="0">
                <a:solidFill>
                  <a:srgbClr val="484848"/>
                </a:solidFill>
                <a:latin typeface="Arial"/>
                <a:cs typeface="Arial"/>
              </a:rPr>
              <a:t>declines</a:t>
            </a:r>
            <a:r>
              <a:rPr sz="3550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484" dirty="0">
                <a:solidFill>
                  <a:srgbClr val="484848"/>
                </a:solidFill>
                <a:latin typeface="Arial"/>
                <a:cs typeface="Arial"/>
              </a:rPr>
              <a:t>-</a:t>
            </a:r>
            <a:r>
              <a:rPr sz="3550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220" dirty="0">
                <a:solidFill>
                  <a:srgbClr val="484848"/>
                </a:solidFill>
                <a:latin typeface="Arial"/>
                <a:cs typeface="Arial"/>
              </a:rPr>
              <a:t>it</a:t>
            </a:r>
            <a:r>
              <a:rPr sz="355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80" dirty="0">
                <a:solidFill>
                  <a:srgbClr val="484848"/>
                </a:solidFill>
                <a:latin typeface="Arial"/>
                <a:cs typeface="Arial"/>
              </a:rPr>
              <a:t>creates</a:t>
            </a:r>
            <a:r>
              <a:rPr sz="355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275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55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55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b="1" spc="110" dirty="0">
                <a:solidFill>
                  <a:srgbClr val="484848"/>
                </a:solidFill>
                <a:latin typeface="Arial"/>
                <a:cs typeface="Arial"/>
              </a:rPr>
              <a:t>GAP</a:t>
            </a:r>
            <a:r>
              <a:rPr sz="3550" b="1" spc="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80" dirty="0">
                <a:solidFill>
                  <a:srgbClr val="484848"/>
                </a:solidFill>
                <a:latin typeface="Arial"/>
                <a:cs typeface="Arial"/>
              </a:rPr>
              <a:t>that</a:t>
            </a:r>
            <a:r>
              <a:rPr sz="355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45" dirty="0">
                <a:solidFill>
                  <a:srgbClr val="484848"/>
                </a:solidFill>
                <a:latin typeface="Arial"/>
                <a:cs typeface="Arial"/>
              </a:rPr>
              <a:t>must </a:t>
            </a:r>
            <a:r>
              <a:rPr sz="3550" spc="125" dirty="0">
                <a:solidFill>
                  <a:srgbClr val="484848"/>
                </a:solidFill>
                <a:latin typeface="Arial"/>
                <a:cs typeface="Arial"/>
              </a:rPr>
              <a:t>be</a:t>
            </a:r>
            <a:r>
              <a:rPr sz="355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filled.</a:t>
            </a:r>
            <a:endParaRPr sz="3550">
              <a:latin typeface="Arial"/>
              <a:cs typeface="Arial"/>
            </a:endParaRPr>
          </a:p>
          <a:p>
            <a:pPr marL="783590" marR="5159375" indent="-771525">
              <a:lnSpc>
                <a:spcPct val="116199"/>
              </a:lnSpc>
              <a:spcBef>
                <a:spcPts val="1950"/>
              </a:spcBef>
            </a:pPr>
            <a:r>
              <a:rPr sz="3550" spc="90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85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85" dirty="0">
                <a:solidFill>
                  <a:srgbClr val="484848"/>
                </a:solidFill>
                <a:latin typeface="Arial"/>
                <a:cs typeface="Arial"/>
              </a:rPr>
              <a:t>face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15" dirty="0">
                <a:solidFill>
                  <a:srgbClr val="484848"/>
                </a:solidFill>
                <a:latin typeface="Arial"/>
                <a:cs typeface="Arial"/>
              </a:rPr>
              <a:t>three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10" dirty="0">
                <a:solidFill>
                  <a:srgbClr val="484848"/>
                </a:solidFill>
                <a:latin typeface="Arial"/>
                <a:cs typeface="Arial"/>
              </a:rPr>
              <a:t>difficult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choices: </a:t>
            </a:r>
            <a:r>
              <a:rPr sz="3550" spc="60" dirty="0">
                <a:solidFill>
                  <a:srgbClr val="484848"/>
                </a:solidFill>
                <a:latin typeface="Arial"/>
                <a:cs typeface="Arial"/>
              </a:rPr>
              <a:t>Reduce</a:t>
            </a:r>
            <a:r>
              <a:rPr sz="35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7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endParaRPr sz="3550">
              <a:latin typeface="Arial"/>
              <a:cs typeface="Arial"/>
            </a:endParaRPr>
          </a:p>
          <a:p>
            <a:pPr marL="783590">
              <a:lnSpc>
                <a:spcPct val="100000"/>
              </a:lnSpc>
              <a:spcBef>
                <a:spcPts val="690"/>
              </a:spcBef>
            </a:pPr>
            <a:r>
              <a:rPr sz="3550" spc="165" dirty="0">
                <a:solidFill>
                  <a:srgbClr val="484848"/>
                </a:solidFill>
                <a:latin typeface="Arial"/>
                <a:cs typeface="Arial"/>
              </a:rPr>
              <a:t>Shift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90" dirty="0">
                <a:solidFill>
                  <a:srgbClr val="484848"/>
                </a:solidFill>
                <a:latin typeface="Arial"/>
                <a:cs typeface="Arial"/>
              </a:rPr>
              <a:t>costs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385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r>
              <a:rPr sz="355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25" dirty="0">
                <a:solidFill>
                  <a:srgbClr val="484848"/>
                </a:solidFill>
                <a:latin typeface="Arial"/>
                <a:cs typeface="Arial"/>
              </a:rPr>
              <a:t>other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60" dirty="0">
                <a:solidFill>
                  <a:srgbClr val="484848"/>
                </a:solidFill>
                <a:latin typeface="Arial"/>
                <a:cs typeface="Arial"/>
              </a:rPr>
              <a:t>taxpayers</a:t>
            </a:r>
            <a:endParaRPr sz="3550">
              <a:latin typeface="Arial"/>
              <a:cs typeface="Arial"/>
            </a:endParaRPr>
          </a:p>
          <a:p>
            <a:pPr marL="783590" marR="1692275" indent="770890">
              <a:lnSpc>
                <a:spcPct val="116199"/>
              </a:lnSpc>
            </a:pPr>
            <a:r>
              <a:rPr sz="3550" spc="50" dirty="0">
                <a:solidFill>
                  <a:srgbClr val="484848"/>
                </a:solidFill>
                <a:latin typeface="Arial"/>
                <a:cs typeface="Arial"/>
              </a:rPr>
              <a:t>New</a:t>
            </a:r>
            <a:r>
              <a:rPr sz="355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95" dirty="0">
                <a:solidFill>
                  <a:srgbClr val="484848"/>
                </a:solidFill>
                <a:latin typeface="Arial"/>
                <a:cs typeface="Arial"/>
              </a:rPr>
              <a:t>service</a:t>
            </a:r>
            <a:r>
              <a:rPr sz="355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65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55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75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355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dirty="0">
                <a:solidFill>
                  <a:srgbClr val="484848"/>
                </a:solidFill>
                <a:latin typeface="Arial"/>
                <a:cs typeface="Arial"/>
              </a:rPr>
              <a:t>individuals,</a:t>
            </a:r>
            <a:r>
              <a:rPr sz="355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20" dirty="0">
                <a:solidFill>
                  <a:srgbClr val="484848"/>
                </a:solidFill>
                <a:latin typeface="Arial"/>
                <a:cs typeface="Arial"/>
              </a:rPr>
              <a:t>commercial</a:t>
            </a:r>
            <a:r>
              <a:rPr sz="355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70" dirty="0">
                <a:solidFill>
                  <a:srgbClr val="484848"/>
                </a:solidFill>
                <a:latin typeface="Arial"/>
                <a:cs typeface="Arial"/>
              </a:rPr>
              <a:t>or</a:t>
            </a:r>
            <a:r>
              <a:rPr sz="3550" spc="-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25" dirty="0">
                <a:solidFill>
                  <a:srgbClr val="484848"/>
                </a:solidFill>
                <a:latin typeface="Arial"/>
                <a:cs typeface="Arial"/>
              </a:rPr>
              <a:t>agriculture </a:t>
            </a:r>
            <a:r>
              <a:rPr sz="3550" spc="-10" dirty="0">
                <a:solidFill>
                  <a:srgbClr val="484848"/>
                </a:solidFill>
                <a:latin typeface="Arial"/>
                <a:cs typeface="Arial"/>
              </a:rPr>
              <a:t>Seek</a:t>
            </a:r>
            <a:r>
              <a:rPr sz="355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30" dirty="0">
                <a:solidFill>
                  <a:srgbClr val="484848"/>
                </a:solidFill>
                <a:latin typeface="Arial"/>
                <a:cs typeface="Arial"/>
              </a:rPr>
              <a:t>replacement</a:t>
            </a:r>
            <a:r>
              <a:rPr sz="355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100" dirty="0">
                <a:solidFill>
                  <a:srgbClr val="484848"/>
                </a:solidFill>
                <a:latin typeface="Arial"/>
                <a:cs typeface="Arial"/>
              </a:rPr>
              <a:t>funding</a:t>
            </a:r>
            <a:r>
              <a:rPr sz="355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75" dirty="0">
                <a:solidFill>
                  <a:srgbClr val="484848"/>
                </a:solidFill>
                <a:latin typeface="Arial"/>
                <a:cs typeface="Arial"/>
              </a:rPr>
              <a:t>from</a:t>
            </a:r>
            <a:r>
              <a:rPr sz="355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2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550" spc="-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50" spc="22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endParaRPr sz="35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28720" y="2888229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30" dirty="0"/>
              <a:t>WHAT</a:t>
            </a:r>
            <a:r>
              <a:rPr spc="35" dirty="0"/>
              <a:t> </a:t>
            </a:r>
            <a:r>
              <a:rPr spc="215" dirty="0"/>
              <a:t>IF</a:t>
            </a:r>
            <a:r>
              <a:rPr spc="35" dirty="0"/>
              <a:t> </a:t>
            </a:r>
            <a:r>
              <a:rPr spc="70" dirty="0"/>
              <a:t>LOCAL</a:t>
            </a:r>
            <a:r>
              <a:rPr spc="35" dirty="0"/>
              <a:t> </a:t>
            </a:r>
            <a:r>
              <a:rPr spc="325" dirty="0"/>
              <a:t>FUNDING</a:t>
            </a:r>
            <a:r>
              <a:rPr spc="40" dirty="0"/>
              <a:t> </a:t>
            </a:r>
            <a:r>
              <a:rPr spc="80" dirty="0"/>
              <a:t>DECLINES?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2681287"/>
            <a:ext cx="114300" cy="1142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71600" y="2109774"/>
            <a:ext cx="13359765" cy="569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1560">
              <a:lnSpc>
                <a:spcPct val="151800"/>
              </a:lnSpc>
              <a:spcBef>
                <a:spcPts val="100"/>
              </a:spcBef>
            </a:pPr>
            <a:r>
              <a:rPr sz="3500" b="1" spc="145" dirty="0">
                <a:solidFill>
                  <a:srgbClr val="484848"/>
                </a:solidFill>
                <a:latin typeface="Arial"/>
                <a:cs typeface="Arial"/>
              </a:rPr>
              <a:t>Larger</a:t>
            </a:r>
            <a:r>
              <a:rPr sz="35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80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500" b="1" spc="65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5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class</a:t>
            </a:r>
            <a:r>
              <a:rPr sz="35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25" dirty="0">
                <a:solidFill>
                  <a:srgbClr val="484848"/>
                </a:solidFill>
                <a:latin typeface="Arial"/>
                <a:cs typeface="Arial"/>
              </a:rPr>
              <a:t>sizes</a:t>
            </a:r>
            <a:r>
              <a:rPr sz="35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5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5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90" dirty="0">
                <a:solidFill>
                  <a:srgbClr val="484848"/>
                </a:solidFill>
                <a:latin typeface="Arial"/>
                <a:cs typeface="Arial"/>
              </a:rPr>
              <a:t>reduced</a:t>
            </a:r>
            <a:r>
              <a:rPr sz="35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50" dirty="0">
                <a:solidFill>
                  <a:srgbClr val="484848"/>
                </a:solidFill>
                <a:latin typeface="Arial"/>
                <a:cs typeface="Arial"/>
              </a:rPr>
              <a:t>academic</a:t>
            </a:r>
            <a:r>
              <a:rPr sz="35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14" dirty="0">
                <a:solidFill>
                  <a:srgbClr val="484848"/>
                </a:solidFill>
                <a:latin typeface="Arial"/>
                <a:cs typeface="Arial"/>
              </a:rPr>
              <a:t>programs </a:t>
            </a:r>
            <a:r>
              <a:rPr sz="3500" b="1" spc="105" dirty="0">
                <a:solidFill>
                  <a:srgbClr val="484848"/>
                </a:solidFill>
                <a:latin typeface="Arial"/>
                <a:cs typeface="Arial"/>
              </a:rPr>
              <a:t>Fewer</a:t>
            </a:r>
            <a:r>
              <a:rPr sz="35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45" dirty="0">
                <a:solidFill>
                  <a:srgbClr val="484848"/>
                </a:solidFill>
                <a:latin typeface="Arial"/>
                <a:cs typeface="Arial"/>
              </a:rPr>
              <a:t>educational</a:t>
            </a:r>
            <a:r>
              <a:rPr sz="3500" b="1" spc="-17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70" dirty="0">
                <a:solidFill>
                  <a:srgbClr val="484848"/>
                </a:solidFill>
                <a:latin typeface="Arial"/>
                <a:cs typeface="Arial"/>
              </a:rPr>
              <a:t>opportunities</a:t>
            </a: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75"/>
              </a:spcBef>
            </a:pPr>
            <a:r>
              <a:rPr sz="3500" b="1" spc="95" dirty="0">
                <a:solidFill>
                  <a:srgbClr val="484848"/>
                </a:solidFill>
                <a:latin typeface="Arial"/>
                <a:cs typeface="Arial"/>
              </a:rPr>
              <a:t>Slower</a:t>
            </a:r>
            <a:r>
              <a:rPr sz="35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90" dirty="0">
                <a:solidFill>
                  <a:srgbClr val="484848"/>
                </a:solidFill>
                <a:latin typeface="Arial"/>
                <a:cs typeface="Arial"/>
              </a:rPr>
              <a:t>emergency</a:t>
            </a:r>
            <a:r>
              <a:rPr sz="35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10" dirty="0">
                <a:solidFill>
                  <a:srgbClr val="484848"/>
                </a:solidFill>
                <a:latin typeface="Arial"/>
                <a:cs typeface="Arial"/>
              </a:rPr>
              <a:t>response</a:t>
            </a: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75"/>
              </a:spcBef>
            </a:pPr>
            <a:r>
              <a:rPr sz="3500" b="1" spc="55" dirty="0">
                <a:solidFill>
                  <a:srgbClr val="484848"/>
                </a:solidFill>
                <a:latin typeface="Arial"/>
                <a:cs typeface="Arial"/>
              </a:rPr>
              <a:t>Delayed</a:t>
            </a:r>
            <a:r>
              <a:rPr sz="35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25" dirty="0">
                <a:solidFill>
                  <a:srgbClr val="484848"/>
                </a:solidFill>
                <a:latin typeface="Arial"/>
                <a:cs typeface="Arial"/>
              </a:rPr>
              <a:t>road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5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70" dirty="0">
                <a:solidFill>
                  <a:srgbClr val="484848"/>
                </a:solidFill>
                <a:latin typeface="Arial"/>
                <a:cs typeface="Arial"/>
              </a:rPr>
              <a:t>bridge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65" dirty="0">
                <a:solidFill>
                  <a:srgbClr val="484848"/>
                </a:solidFill>
                <a:latin typeface="Arial"/>
                <a:cs typeface="Arial"/>
              </a:rPr>
              <a:t>maintenance</a:t>
            </a:r>
            <a:endParaRPr sz="3500">
              <a:latin typeface="Arial"/>
              <a:cs typeface="Arial"/>
            </a:endParaRPr>
          </a:p>
          <a:p>
            <a:pPr marL="12700" marR="2004695">
              <a:lnSpc>
                <a:spcPct val="151800"/>
              </a:lnSpc>
            </a:pP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Decline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130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35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14" dirty="0">
                <a:solidFill>
                  <a:srgbClr val="484848"/>
                </a:solidFill>
                <a:latin typeface="Arial"/>
                <a:cs typeface="Arial"/>
              </a:rPr>
              <a:t>library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6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5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5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500" b="1" spc="-18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4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500" b="1" spc="-1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14" dirty="0">
                <a:solidFill>
                  <a:srgbClr val="484848"/>
                </a:solidFill>
                <a:latin typeface="Arial"/>
                <a:cs typeface="Arial"/>
              </a:rPr>
              <a:t>programs </a:t>
            </a: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Reduction</a:t>
            </a:r>
            <a:r>
              <a:rPr sz="35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130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35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75" dirty="0">
                <a:solidFill>
                  <a:srgbClr val="484848"/>
                </a:solidFill>
                <a:latin typeface="Arial"/>
                <a:cs typeface="Arial"/>
              </a:rPr>
              <a:t>workforce</a:t>
            </a:r>
            <a:r>
              <a:rPr sz="3500" b="1" spc="-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90" dirty="0">
                <a:solidFill>
                  <a:srgbClr val="484848"/>
                </a:solidFill>
                <a:latin typeface="Arial"/>
                <a:cs typeface="Arial"/>
              </a:rPr>
              <a:t>training</a:t>
            </a:r>
            <a:r>
              <a:rPr sz="35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70" dirty="0">
                <a:solidFill>
                  <a:srgbClr val="484848"/>
                </a:solidFill>
                <a:latin typeface="Arial"/>
                <a:cs typeface="Arial"/>
              </a:rPr>
              <a:t>opportunities</a:t>
            </a: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70"/>
              </a:spcBef>
            </a:pPr>
            <a:r>
              <a:rPr sz="3500" b="1" spc="55" dirty="0">
                <a:solidFill>
                  <a:srgbClr val="484848"/>
                </a:solidFill>
                <a:latin typeface="Arial"/>
                <a:cs typeface="Arial"/>
              </a:rPr>
              <a:t>Hindered</a:t>
            </a:r>
            <a:r>
              <a:rPr sz="35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dirty="0">
                <a:solidFill>
                  <a:srgbClr val="484848"/>
                </a:solidFill>
                <a:latin typeface="Arial"/>
                <a:cs typeface="Arial"/>
              </a:rPr>
              <a:t>economic</a:t>
            </a:r>
            <a:r>
              <a:rPr sz="35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45" dirty="0">
                <a:solidFill>
                  <a:srgbClr val="484848"/>
                </a:solidFill>
                <a:latin typeface="Arial"/>
                <a:cs typeface="Arial"/>
              </a:rPr>
              <a:t>development</a:t>
            </a:r>
            <a:r>
              <a:rPr sz="35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5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5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80" dirty="0">
                <a:solidFill>
                  <a:srgbClr val="484848"/>
                </a:solidFill>
                <a:latin typeface="Arial"/>
                <a:cs typeface="Arial"/>
              </a:rPr>
              <a:t>slower</a:t>
            </a:r>
            <a:r>
              <a:rPr sz="35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-70" dirty="0">
                <a:solidFill>
                  <a:srgbClr val="484848"/>
                </a:solidFill>
                <a:latin typeface="Arial"/>
                <a:cs typeface="Arial"/>
              </a:rPr>
              <a:t>business</a:t>
            </a:r>
            <a:r>
              <a:rPr sz="35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500" b="1" spc="185" dirty="0">
                <a:solidFill>
                  <a:srgbClr val="484848"/>
                </a:solidFill>
                <a:latin typeface="Arial"/>
                <a:cs typeface="Arial"/>
              </a:rPr>
              <a:t>growth</a:t>
            </a:r>
            <a:endParaRPr sz="3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3490912"/>
            <a:ext cx="114300" cy="1142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4300537"/>
            <a:ext cx="114300" cy="1142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5110162"/>
            <a:ext cx="114300" cy="114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5919787"/>
            <a:ext cx="114300" cy="1142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6729411"/>
            <a:ext cx="114300" cy="1142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7539036"/>
            <a:ext cx="114300" cy="114299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028720" y="1909426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99357" y="7872793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5" y="368021"/>
                </a:lnTo>
                <a:lnTo>
                  <a:pt x="18260" y="354662"/>
                </a:lnTo>
                <a:lnTo>
                  <a:pt x="4899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9" y="38071"/>
                </a:lnTo>
                <a:lnTo>
                  <a:pt x="18260" y="18257"/>
                </a:lnTo>
                <a:lnTo>
                  <a:pt x="38075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99357" y="8386024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5" y="368021"/>
                </a:lnTo>
                <a:lnTo>
                  <a:pt x="18260" y="354662"/>
                </a:lnTo>
                <a:lnTo>
                  <a:pt x="4899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9" y="38071"/>
                </a:lnTo>
                <a:lnTo>
                  <a:pt x="18260" y="18256"/>
                </a:lnTo>
                <a:lnTo>
                  <a:pt x="38075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99357" y="8899255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5" y="368021"/>
                </a:lnTo>
                <a:lnTo>
                  <a:pt x="18260" y="354662"/>
                </a:lnTo>
                <a:lnTo>
                  <a:pt x="4899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9" y="38071"/>
                </a:lnTo>
                <a:lnTo>
                  <a:pt x="18260" y="18256"/>
                </a:lnTo>
                <a:lnTo>
                  <a:pt x="38075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25372" y="7872793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6" y="368021"/>
                </a:lnTo>
                <a:lnTo>
                  <a:pt x="18264" y="354662"/>
                </a:lnTo>
                <a:lnTo>
                  <a:pt x="4903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8" y="38071"/>
                </a:lnTo>
                <a:lnTo>
                  <a:pt x="18257" y="18257"/>
                </a:lnTo>
                <a:lnTo>
                  <a:pt x="38071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25372" y="8386024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6" y="368021"/>
                </a:lnTo>
                <a:lnTo>
                  <a:pt x="18264" y="354662"/>
                </a:lnTo>
                <a:lnTo>
                  <a:pt x="4903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8" y="38071"/>
                </a:lnTo>
                <a:lnTo>
                  <a:pt x="18257" y="18256"/>
                </a:lnTo>
                <a:lnTo>
                  <a:pt x="38071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25372" y="8899255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6" y="368021"/>
                </a:lnTo>
                <a:lnTo>
                  <a:pt x="18264" y="354662"/>
                </a:lnTo>
                <a:lnTo>
                  <a:pt x="4903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8" y="38071"/>
                </a:lnTo>
                <a:lnTo>
                  <a:pt x="18257" y="18256"/>
                </a:lnTo>
                <a:lnTo>
                  <a:pt x="38071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51407" y="7872793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73" y="372919"/>
                </a:moveTo>
                <a:lnTo>
                  <a:pt x="62326" y="372919"/>
                </a:lnTo>
                <a:lnTo>
                  <a:pt x="38061" y="368021"/>
                </a:lnTo>
                <a:lnTo>
                  <a:pt x="18248" y="354662"/>
                </a:lnTo>
                <a:lnTo>
                  <a:pt x="4892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8" y="38071"/>
                </a:lnTo>
                <a:lnTo>
                  <a:pt x="18255" y="18257"/>
                </a:lnTo>
                <a:lnTo>
                  <a:pt x="38067" y="4898"/>
                </a:lnTo>
                <a:lnTo>
                  <a:pt x="62326" y="0"/>
                </a:lnTo>
                <a:lnTo>
                  <a:pt x="310573" y="0"/>
                </a:lnTo>
                <a:lnTo>
                  <a:pt x="334838" y="4899"/>
                </a:lnTo>
                <a:lnTo>
                  <a:pt x="354653" y="18260"/>
                </a:lnTo>
                <a:lnTo>
                  <a:pt x="368011" y="38075"/>
                </a:lnTo>
                <a:lnTo>
                  <a:pt x="372910" y="62336"/>
                </a:lnTo>
                <a:lnTo>
                  <a:pt x="372910" y="310583"/>
                </a:lnTo>
                <a:lnTo>
                  <a:pt x="368010" y="334848"/>
                </a:lnTo>
                <a:lnTo>
                  <a:pt x="354649" y="354662"/>
                </a:lnTo>
                <a:lnTo>
                  <a:pt x="334834" y="368021"/>
                </a:lnTo>
                <a:lnTo>
                  <a:pt x="31057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51407" y="8899255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73" y="372919"/>
                </a:moveTo>
                <a:lnTo>
                  <a:pt x="62326" y="372919"/>
                </a:lnTo>
                <a:lnTo>
                  <a:pt x="38067" y="368020"/>
                </a:lnTo>
                <a:lnTo>
                  <a:pt x="18255" y="354659"/>
                </a:lnTo>
                <a:lnTo>
                  <a:pt x="4898" y="334844"/>
                </a:lnTo>
                <a:lnTo>
                  <a:pt x="0" y="310583"/>
                </a:lnTo>
                <a:lnTo>
                  <a:pt x="0" y="62336"/>
                </a:lnTo>
                <a:lnTo>
                  <a:pt x="4898" y="38071"/>
                </a:lnTo>
                <a:lnTo>
                  <a:pt x="18255" y="18256"/>
                </a:lnTo>
                <a:lnTo>
                  <a:pt x="38067" y="4898"/>
                </a:lnTo>
                <a:lnTo>
                  <a:pt x="62326" y="0"/>
                </a:lnTo>
                <a:lnTo>
                  <a:pt x="310573" y="0"/>
                </a:lnTo>
                <a:lnTo>
                  <a:pt x="334833" y="4898"/>
                </a:lnTo>
                <a:lnTo>
                  <a:pt x="354645" y="18256"/>
                </a:lnTo>
                <a:lnTo>
                  <a:pt x="368006" y="38071"/>
                </a:lnTo>
                <a:lnTo>
                  <a:pt x="372910" y="62336"/>
                </a:lnTo>
                <a:lnTo>
                  <a:pt x="372910" y="310583"/>
                </a:lnTo>
                <a:lnTo>
                  <a:pt x="368010" y="334848"/>
                </a:lnTo>
                <a:lnTo>
                  <a:pt x="354649" y="354662"/>
                </a:lnTo>
                <a:lnTo>
                  <a:pt x="334834" y="368021"/>
                </a:lnTo>
                <a:lnTo>
                  <a:pt x="31057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77413" y="7872793"/>
            <a:ext cx="373380" cy="373380"/>
          </a:xfrm>
          <a:custGeom>
            <a:avLst/>
            <a:gdLst/>
            <a:ahLst/>
            <a:cxnLst/>
            <a:rect l="l" t="t" r="r" b="b"/>
            <a:pathLst>
              <a:path w="373379" h="373379">
                <a:moveTo>
                  <a:pt x="310583" y="372919"/>
                </a:moveTo>
                <a:lnTo>
                  <a:pt x="62336" y="372919"/>
                </a:lnTo>
                <a:lnTo>
                  <a:pt x="38071" y="368021"/>
                </a:lnTo>
                <a:lnTo>
                  <a:pt x="18257" y="354662"/>
                </a:lnTo>
                <a:lnTo>
                  <a:pt x="4898" y="334848"/>
                </a:lnTo>
                <a:lnTo>
                  <a:pt x="0" y="310583"/>
                </a:lnTo>
                <a:lnTo>
                  <a:pt x="0" y="62336"/>
                </a:lnTo>
                <a:lnTo>
                  <a:pt x="4899" y="38071"/>
                </a:lnTo>
                <a:lnTo>
                  <a:pt x="18260" y="18257"/>
                </a:lnTo>
                <a:lnTo>
                  <a:pt x="38075" y="4898"/>
                </a:lnTo>
                <a:lnTo>
                  <a:pt x="62336" y="0"/>
                </a:lnTo>
                <a:lnTo>
                  <a:pt x="310583" y="0"/>
                </a:lnTo>
                <a:lnTo>
                  <a:pt x="334848" y="4899"/>
                </a:lnTo>
                <a:lnTo>
                  <a:pt x="354662" y="18260"/>
                </a:lnTo>
                <a:lnTo>
                  <a:pt x="368021" y="38075"/>
                </a:lnTo>
                <a:lnTo>
                  <a:pt x="372919" y="62336"/>
                </a:lnTo>
                <a:lnTo>
                  <a:pt x="372919" y="310583"/>
                </a:lnTo>
                <a:lnTo>
                  <a:pt x="368020" y="334848"/>
                </a:lnTo>
                <a:lnTo>
                  <a:pt x="354659" y="354662"/>
                </a:lnTo>
                <a:lnTo>
                  <a:pt x="334844" y="368021"/>
                </a:lnTo>
                <a:lnTo>
                  <a:pt x="310583" y="372919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63993" y="6426974"/>
            <a:ext cx="3122295" cy="3141980"/>
          </a:xfrm>
          <a:custGeom>
            <a:avLst/>
            <a:gdLst/>
            <a:ahLst/>
            <a:cxnLst/>
            <a:rect l="l" t="t" r="r" b="b"/>
            <a:pathLst>
              <a:path w="3122295" h="3141979">
                <a:moveTo>
                  <a:pt x="2171547" y="2017128"/>
                </a:moveTo>
                <a:lnTo>
                  <a:pt x="2166175" y="1989493"/>
                </a:lnTo>
                <a:lnTo>
                  <a:pt x="2150033" y="1965185"/>
                </a:lnTo>
                <a:lnTo>
                  <a:pt x="2125738" y="1949056"/>
                </a:lnTo>
                <a:lnTo>
                  <a:pt x="2098103" y="1943671"/>
                </a:lnTo>
                <a:lnTo>
                  <a:pt x="2070468" y="1949056"/>
                </a:lnTo>
                <a:lnTo>
                  <a:pt x="2046173" y="1965185"/>
                </a:lnTo>
                <a:lnTo>
                  <a:pt x="1854212" y="2157145"/>
                </a:lnTo>
                <a:lnTo>
                  <a:pt x="1777123" y="2080056"/>
                </a:lnTo>
                <a:lnTo>
                  <a:pt x="1725193" y="2058543"/>
                </a:lnTo>
                <a:lnTo>
                  <a:pt x="1673263" y="2080056"/>
                </a:lnTo>
                <a:lnTo>
                  <a:pt x="1651749" y="2131987"/>
                </a:lnTo>
                <a:lnTo>
                  <a:pt x="1657121" y="2159622"/>
                </a:lnTo>
                <a:lnTo>
                  <a:pt x="1673263" y="2183930"/>
                </a:lnTo>
                <a:lnTo>
                  <a:pt x="1854212" y="2364879"/>
                </a:lnTo>
                <a:lnTo>
                  <a:pt x="2150033" y="2069058"/>
                </a:lnTo>
                <a:lnTo>
                  <a:pt x="2166175" y="2044763"/>
                </a:lnTo>
                <a:lnTo>
                  <a:pt x="2171547" y="2017128"/>
                </a:lnTo>
                <a:close/>
              </a:path>
              <a:path w="3122295" h="3141979">
                <a:moveTo>
                  <a:pt x="2686329" y="2021395"/>
                </a:moveTo>
                <a:lnTo>
                  <a:pt x="2681440" y="1997125"/>
                </a:lnTo>
                <a:lnTo>
                  <a:pt x="2668079" y="1977313"/>
                </a:lnTo>
                <a:lnTo>
                  <a:pt x="2648267" y="1963953"/>
                </a:lnTo>
                <a:lnTo>
                  <a:pt x="2623997" y="1959051"/>
                </a:lnTo>
                <a:lnTo>
                  <a:pt x="2375751" y="1959051"/>
                </a:lnTo>
                <a:lnTo>
                  <a:pt x="2351494" y="1963953"/>
                </a:lnTo>
                <a:lnTo>
                  <a:pt x="2331669" y="1977313"/>
                </a:lnTo>
                <a:lnTo>
                  <a:pt x="2318308" y="1997125"/>
                </a:lnTo>
                <a:lnTo>
                  <a:pt x="2313419" y="2021395"/>
                </a:lnTo>
                <a:lnTo>
                  <a:pt x="2313419" y="2269642"/>
                </a:lnTo>
                <a:lnTo>
                  <a:pt x="2318308" y="2293899"/>
                </a:lnTo>
                <a:lnTo>
                  <a:pt x="2331669" y="2313724"/>
                </a:lnTo>
                <a:lnTo>
                  <a:pt x="2351481" y="2327071"/>
                </a:lnTo>
                <a:lnTo>
                  <a:pt x="2375751" y="2331974"/>
                </a:lnTo>
                <a:lnTo>
                  <a:pt x="2623997" y="2331974"/>
                </a:lnTo>
                <a:lnTo>
                  <a:pt x="2648254" y="2327071"/>
                </a:lnTo>
                <a:lnTo>
                  <a:pt x="2668066" y="2313724"/>
                </a:lnTo>
                <a:lnTo>
                  <a:pt x="2681427" y="2293899"/>
                </a:lnTo>
                <a:lnTo>
                  <a:pt x="2686329" y="2269642"/>
                </a:lnTo>
                <a:lnTo>
                  <a:pt x="2686329" y="2021395"/>
                </a:lnTo>
                <a:close/>
              </a:path>
              <a:path w="3122295" h="3141979">
                <a:moveTo>
                  <a:pt x="3121698" y="616737"/>
                </a:moveTo>
                <a:lnTo>
                  <a:pt x="3117786" y="568452"/>
                </a:lnTo>
                <a:lnTo>
                  <a:pt x="3106470" y="522617"/>
                </a:lnTo>
                <a:lnTo>
                  <a:pt x="3088373" y="479856"/>
                </a:lnTo>
                <a:lnTo>
                  <a:pt x="3082544" y="470484"/>
                </a:lnTo>
                <a:lnTo>
                  <a:pt x="3064103" y="440778"/>
                </a:lnTo>
                <a:lnTo>
                  <a:pt x="3034284" y="406031"/>
                </a:lnTo>
                <a:lnTo>
                  <a:pt x="2999524" y="376212"/>
                </a:lnTo>
                <a:lnTo>
                  <a:pt x="2974810" y="360870"/>
                </a:lnTo>
                <a:lnTo>
                  <a:pt x="2974810" y="1296123"/>
                </a:lnTo>
                <a:lnTo>
                  <a:pt x="2974810" y="2843669"/>
                </a:lnTo>
                <a:lnTo>
                  <a:pt x="2967088" y="2891421"/>
                </a:lnTo>
                <a:lnTo>
                  <a:pt x="2945587" y="2932938"/>
                </a:lnTo>
                <a:lnTo>
                  <a:pt x="2912834" y="2965691"/>
                </a:lnTo>
                <a:lnTo>
                  <a:pt x="2871317" y="2987192"/>
                </a:lnTo>
                <a:lnTo>
                  <a:pt x="2823565" y="2994914"/>
                </a:lnTo>
                <a:lnTo>
                  <a:pt x="298132" y="2994914"/>
                </a:lnTo>
                <a:lnTo>
                  <a:pt x="250380" y="2987192"/>
                </a:lnTo>
                <a:lnTo>
                  <a:pt x="208864" y="2965691"/>
                </a:lnTo>
                <a:lnTo>
                  <a:pt x="176110" y="2932938"/>
                </a:lnTo>
                <a:lnTo>
                  <a:pt x="154609" y="2891421"/>
                </a:lnTo>
                <a:lnTo>
                  <a:pt x="146888" y="2843669"/>
                </a:lnTo>
                <a:lnTo>
                  <a:pt x="146888" y="1296123"/>
                </a:lnTo>
                <a:lnTo>
                  <a:pt x="2974810" y="1296123"/>
                </a:lnTo>
                <a:lnTo>
                  <a:pt x="2974810" y="360870"/>
                </a:lnTo>
                <a:lnTo>
                  <a:pt x="2960459" y="351942"/>
                </a:lnTo>
                <a:lnTo>
                  <a:pt x="2917698" y="333832"/>
                </a:lnTo>
                <a:lnTo>
                  <a:pt x="2871863" y="322529"/>
                </a:lnTo>
                <a:lnTo>
                  <a:pt x="2823565" y="318617"/>
                </a:lnTo>
                <a:lnTo>
                  <a:pt x="2558250" y="318617"/>
                </a:lnTo>
                <a:lnTo>
                  <a:pt x="2558250" y="601929"/>
                </a:lnTo>
                <a:lnTo>
                  <a:pt x="2552217" y="646811"/>
                </a:lnTo>
                <a:lnTo>
                  <a:pt x="2535212" y="687133"/>
                </a:lnTo>
                <a:lnTo>
                  <a:pt x="2508808" y="721296"/>
                </a:lnTo>
                <a:lnTo>
                  <a:pt x="2474658" y="747687"/>
                </a:lnTo>
                <a:lnTo>
                  <a:pt x="2434336" y="764705"/>
                </a:lnTo>
                <a:lnTo>
                  <a:pt x="2389454" y="770737"/>
                </a:lnTo>
                <a:lnTo>
                  <a:pt x="2344585" y="764705"/>
                </a:lnTo>
                <a:lnTo>
                  <a:pt x="2304262" y="747687"/>
                </a:lnTo>
                <a:lnTo>
                  <a:pt x="2270099" y="721296"/>
                </a:lnTo>
                <a:lnTo>
                  <a:pt x="2243709" y="687133"/>
                </a:lnTo>
                <a:lnTo>
                  <a:pt x="2226691" y="646811"/>
                </a:lnTo>
                <a:lnTo>
                  <a:pt x="2220671" y="601929"/>
                </a:lnTo>
                <a:lnTo>
                  <a:pt x="2225103" y="563346"/>
                </a:lnTo>
                <a:lnTo>
                  <a:pt x="2237740" y="527900"/>
                </a:lnTo>
                <a:lnTo>
                  <a:pt x="2257564" y="496608"/>
                </a:lnTo>
                <a:lnTo>
                  <a:pt x="2283574" y="470509"/>
                </a:lnTo>
                <a:lnTo>
                  <a:pt x="2283574" y="601929"/>
                </a:lnTo>
                <a:lnTo>
                  <a:pt x="2291892" y="643140"/>
                </a:lnTo>
                <a:lnTo>
                  <a:pt x="2314587" y="676795"/>
                </a:lnTo>
                <a:lnTo>
                  <a:pt x="2348242" y="699490"/>
                </a:lnTo>
                <a:lnTo>
                  <a:pt x="2389454" y="707809"/>
                </a:lnTo>
                <a:lnTo>
                  <a:pt x="2430665" y="699490"/>
                </a:lnTo>
                <a:lnTo>
                  <a:pt x="2464308" y="676795"/>
                </a:lnTo>
                <a:lnTo>
                  <a:pt x="2487003" y="643140"/>
                </a:lnTo>
                <a:lnTo>
                  <a:pt x="2495321" y="601929"/>
                </a:lnTo>
                <a:lnTo>
                  <a:pt x="2495321" y="470484"/>
                </a:lnTo>
                <a:lnTo>
                  <a:pt x="2521343" y="496608"/>
                </a:lnTo>
                <a:lnTo>
                  <a:pt x="2541181" y="527900"/>
                </a:lnTo>
                <a:lnTo>
                  <a:pt x="2553817" y="563346"/>
                </a:lnTo>
                <a:lnTo>
                  <a:pt x="2558250" y="601929"/>
                </a:lnTo>
                <a:lnTo>
                  <a:pt x="2558250" y="318617"/>
                </a:lnTo>
                <a:lnTo>
                  <a:pt x="2495334" y="318617"/>
                </a:lnTo>
                <a:lnTo>
                  <a:pt x="2495334" y="105867"/>
                </a:lnTo>
                <a:lnTo>
                  <a:pt x="2487015" y="64655"/>
                </a:lnTo>
                <a:lnTo>
                  <a:pt x="2464333" y="31000"/>
                </a:lnTo>
                <a:lnTo>
                  <a:pt x="2430678" y="8318"/>
                </a:lnTo>
                <a:lnTo>
                  <a:pt x="2389467" y="0"/>
                </a:lnTo>
                <a:lnTo>
                  <a:pt x="2348255" y="8318"/>
                </a:lnTo>
                <a:lnTo>
                  <a:pt x="2314613" y="31000"/>
                </a:lnTo>
                <a:lnTo>
                  <a:pt x="2291918" y="64655"/>
                </a:lnTo>
                <a:lnTo>
                  <a:pt x="2283599" y="105867"/>
                </a:lnTo>
                <a:lnTo>
                  <a:pt x="2283599" y="318617"/>
                </a:lnTo>
                <a:lnTo>
                  <a:pt x="906462" y="318617"/>
                </a:lnTo>
                <a:lnTo>
                  <a:pt x="906462" y="601929"/>
                </a:lnTo>
                <a:lnTo>
                  <a:pt x="900442" y="646811"/>
                </a:lnTo>
                <a:lnTo>
                  <a:pt x="883424" y="687133"/>
                </a:lnTo>
                <a:lnTo>
                  <a:pt x="857034" y="721296"/>
                </a:lnTo>
                <a:lnTo>
                  <a:pt x="822871" y="747687"/>
                </a:lnTo>
                <a:lnTo>
                  <a:pt x="782548" y="764705"/>
                </a:lnTo>
                <a:lnTo>
                  <a:pt x="737679" y="770737"/>
                </a:lnTo>
                <a:lnTo>
                  <a:pt x="692797" y="764705"/>
                </a:lnTo>
                <a:lnTo>
                  <a:pt x="652475" y="747687"/>
                </a:lnTo>
                <a:lnTo>
                  <a:pt x="618324" y="721296"/>
                </a:lnTo>
                <a:lnTo>
                  <a:pt x="591921" y="687133"/>
                </a:lnTo>
                <a:lnTo>
                  <a:pt x="574916" y="646811"/>
                </a:lnTo>
                <a:lnTo>
                  <a:pt x="568883" y="601929"/>
                </a:lnTo>
                <a:lnTo>
                  <a:pt x="573328" y="563346"/>
                </a:lnTo>
                <a:lnTo>
                  <a:pt x="585965" y="527900"/>
                </a:lnTo>
                <a:lnTo>
                  <a:pt x="605790" y="496608"/>
                </a:lnTo>
                <a:lnTo>
                  <a:pt x="631812" y="470509"/>
                </a:lnTo>
                <a:lnTo>
                  <a:pt x="631812" y="601929"/>
                </a:lnTo>
                <a:lnTo>
                  <a:pt x="640130" y="643140"/>
                </a:lnTo>
                <a:lnTo>
                  <a:pt x="662813" y="676795"/>
                </a:lnTo>
                <a:lnTo>
                  <a:pt x="696455" y="699490"/>
                </a:lnTo>
                <a:lnTo>
                  <a:pt x="737730" y="707809"/>
                </a:lnTo>
                <a:lnTo>
                  <a:pt x="778903" y="699490"/>
                </a:lnTo>
                <a:lnTo>
                  <a:pt x="812546" y="676795"/>
                </a:lnTo>
                <a:lnTo>
                  <a:pt x="835240" y="643140"/>
                </a:lnTo>
                <a:lnTo>
                  <a:pt x="843559" y="601929"/>
                </a:lnTo>
                <a:lnTo>
                  <a:pt x="843559" y="470509"/>
                </a:lnTo>
                <a:lnTo>
                  <a:pt x="869569" y="496608"/>
                </a:lnTo>
                <a:lnTo>
                  <a:pt x="889393" y="527900"/>
                </a:lnTo>
                <a:lnTo>
                  <a:pt x="902030" y="563346"/>
                </a:lnTo>
                <a:lnTo>
                  <a:pt x="906462" y="601929"/>
                </a:lnTo>
                <a:lnTo>
                  <a:pt x="906462" y="318617"/>
                </a:lnTo>
                <a:lnTo>
                  <a:pt x="843559" y="318617"/>
                </a:lnTo>
                <a:lnTo>
                  <a:pt x="843559" y="105867"/>
                </a:lnTo>
                <a:lnTo>
                  <a:pt x="835240" y="64655"/>
                </a:lnTo>
                <a:lnTo>
                  <a:pt x="812546" y="31000"/>
                </a:lnTo>
                <a:lnTo>
                  <a:pt x="778891" y="8318"/>
                </a:lnTo>
                <a:lnTo>
                  <a:pt x="737679" y="0"/>
                </a:lnTo>
                <a:lnTo>
                  <a:pt x="696468" y="8318"/>
                </a:lnTo>
                <a:lnTo>
                  <a:pt x="662825" y="31000"/>
                </a:lnTo>
                <a:lnTo>
                  <a:pt x="640130" y="64655"/>
                </a:lnTo>
                <a:lnTo>
                  <a:pt x="631812" y="105867"/>
                </a:lnTo>
                <a:lnTo>
                  <a:pt x="631812" y="318617"/>
                </a:lnTo>
                <a:lnTo>
                  <a:pt x="298132" y="318617"/>
                </a:lnTo>
                <a:lnTo>
                  <a:pt x="249834" y="322529"/>
                </a:lnTo>
                <a:lnTo>
                  <a:pt x="204000" y="333832"/>
                </a:lnTo>
                <a:lnTo>
                  <a:pt x="161239" y="351942"/>
                </a:lnTo>
                <a:lnTo>
                  <a:pt x="122161" y="376212"/>
                </a:lnTo>
                <a:lnTo>
                  <a:pt x="87414" y="406031"/>
                </a:lnTo>
                <a:lnTo>
                  <a:pt x="57594" y="440778"/>
                </a:lnTo>
                <a:lnTo>
                  <a:pt x="33324" y="479856"/>
                </a:lnTo>
                <a:lnTo>
                  <a:pt x="15214" y="522617"/>
                </a:lnTo>
                <a:lnTo>
                  <a:pt x="3898" y="568452"/>
                </a:lnTo>
                <a:lnTo>
                  <a:pt x="0" y="616737"/>
                </a:lnTo>
                <a:lnTo>
                  <a:pt x="0" y="2843669"/>
                </a:lnTo>
                <a:lnTo>
                  <a:pt x="3898" y="2891967"/>
                </a:lnTo>
                <a:lnTo>
                  <a:pt x="15214" y="2937802"/>
                </a:lnTo>
                <a:lnTo>
                  <a:pt x="33324" y="2980563"/>
                </a:lnTo>
                <a:lnTo>
                  <a:pt x="57594" y="3019628"/>
                </a:lnTo>
                <a:lnTo>
                  <a:pt x="87414" y="3054375"/>
                </a:lnTo>
                <a:lnTo>
                  <a:pt x="122161" y="3084195"/>
                </a:lnTo>
                <a:lnTo>
                  <a:pt x="161239" y="3108477"/>
                </a:lnTo>
                <a:lnTo>
                  <a:pt x="204000" y="3126575"/>
                </a:lnTo>
                <a:lnTo>
                  <a:pt x="249834" y="3137890"/>
                </a:lnTo>
                <a:lnTo>
                  <a:pt x="298132" y="3141802"/>
                </a:lnTo>
                <a:lnTo>
                  <a:pt x="2823565" y="3141802"/>
                </a:lnTo>
                <a:lnTo>
                  <a:pt x="2871863" y="3137890"/>
                </a:lnTo>
                <a:lnTo>
                  <a:pt x="2917698" y="3126575"/>
                </a:lnTo>
                <a:lnTo>
                  <a:pt x="2960459" y="3108477"/>
                </a:lnTo>
                <a:lnTo>
                  <a:pt x="2999524" y="3084195"/>
                </a:lnTo>
                <a:lnTo>
                  <a:pt x="3034284" y="3054375"/>
                </a:lnTo>
                <a:lnTo>
                  <a:pt x="3064103" y="3019628"/>
                </a:lnTo>
                <a:lnTo>
                  <a:pt x="3088373" y="2980563"/>
                </a:lnTo>
                <a:lnTo>
                  <a:pt x="3106470" y="2937802"/>
                </a:lnTo>
                <a:lnTo>
                  <a:pt x="3117786" y="2891967"/>
                </a:lnTo>
                <a:lnTo>
                  <a:pt x="3121698" y="2843669"/>
                </a:lnTo>
                <a:lnTo>
                  <a:pt x="3121698" y="1296123"/>
                </a:lnTo>
                <a:lnTo>
                  <a:pt x="3121698" y="770737"/>
                </a:lnTo>
                <a:lnTo>
                  <a:pt x="3121698" y="616737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0" dirty="0"/>
              <a:t>ELECTION</a:t>
            </a:r>
            <a:r>
              <a:rPr spc="40" dirty="0"/>
              <a:t> </a:t>
            </a:r>
            <a:r>
              <a:rPr spc="70" dirty="0"/>
              <a:t>DATES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252302" y="2565494"/>
            <a:ext cx="16036290" cy="3297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b="1" spc="175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5100" b="1" spc="-2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spc="180" dirty="0">
                <a:solidFill>
                  <a:srgbClr val="484848"/>
                </a:solidFill>
                <a:latin typeface="Arial"/>
                <a:cs typeface="Arial"/>
              </a:rPr>
              <a:t>844:</a:t>
            </a:r>
            <a:r>
              <a:rPr sz="5100" b="1" spc="-2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dirty="0">
                <a:solidFill>
                  <a:srgbClr val="C43C3A"/>
                </a:solidFill>
                <a:latin typeface="Arial"/>
                <a:cs typeface="Arial"/>
              </a:rPr>
              <a:t>Tuesday,</a:t>
            </a:r>
            <a:r>
              <a:rPr sz="5100" b="1" spc="-24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dirty="0">
                <a:solidFill>
                  <a:srgbClr val="C43C3A"/>
                </a:solidFill>
                <a:latin typeface="Arial"/>
                <a:cs typeface="Arial"/>
              </a:rPr>
              <a:t>August</a:t>
            </a:r>
            <a:r>
              <a:rPr sz="5100" b="1" spc="-24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spc="195" dirty="0">
                <a:solidFill>
                  <a:srgbClr val="C43C3A"/>
                </a:solidFill>
                <a:latin typeface="Arial"/>
                <a:cs typeface="Arial"/>
              </a:rPr>
              <a:t>25,</a:t>
            </a:r>
            <a:r>
              <a:rPr sz="5100" b="1" spc="-25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spc="470" dirty="0">
                <a:solidFill>
                  <a:srgbClr val="C43C3A"/>
                </a:solidFill>
                <a:latin typeface="Arial"/>
                <a:cs typeface="Arial"/>
              </a:rPr>
              <a:t>2026</a:t>
            </a:r>
            <a:endParaRPr sz="5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0"/>
              </a:spcBef>
            </a:pPr>
            <a:r>
              <a:rPr sz="5100" b="1" spc="175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5100" b="1" spc="-2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dirty="0">
                <a:solidFill>
                  <a:srgbClr val="484848"/>
                </a:solidFill>
                <a:latin typeface="Arial"/>
                <a:cs typeface="Arial"/>
              </a:rPr>
              <a:t>847:</a:t>
            </a:r>
            <a:r>
              <a:rPr sz="5100" b="1" spc="-26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dirty="0">
                <a:solidFill>
                  <a:srgbClr val="C43C3A"/>
                </a:solidFill>
                <a:latin typeface="Arial"/>
                <a:cs typeface="Arial"/>
              </a:rPr>
              <a:t>Tuesday,</a:t>
            </a:r>
            <a:r>
              <a:rPr sz="5100" b="1" spc="-26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spc="125" dirty="0">
                <a:solidFill>
                  <a:srgbClr val="C43C3A"/>
                </a:solidFill>
                <a:latin typeface="Arial"/>
                <a:cs typeface="Arial"/>
              </a:rPr>
              <a:t>November</a:t>
            </a:r>
            <a:r>
              <a:rPr sz="5100" b="1" spc="-26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spc="90" dirty="0">
                <a:solidFill>
                  <a:srgbClr val="C43C3A"/>
                </a:solidFill>
                <a:latin typeface="Arial"/>
                <a:cs typeface="Arial"/>
              </a:rPr>
              <a:t>3,</a:t>
            </a:r>
            <a:r>
              <a:rPr sz="5100" b="1" spc="-27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spc="470" dirty="0">
                <a:solidFill>
                  <a:srgbClr val="C43C3A"/>
                </a:solidFill>
                <a:latin typeface="Arial"/>
                <a:cs typeface="Arial"/>
              </a:rPr>
              <a:t>2026</a:t>
            </a:r>
            <a:endParaRPr sz="5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00"/>
              </a:spcBef>
            </a:pPr>
            <a:r>
              <a:rPr sz="5100" b="1" spc="175" dirty="0">
                <a:solidFill>
                  <a:srgbClr val="484848"/>
                </a:solidFill>
                <a:latin typeface="Arial"/>
                <a:cs typeface="Arial"/>
              </a:rPr>
              <a:t>SQ</a:t>
            </a:r>
            <a:r>
              <a:rPr sz="5100" b="1" spc="-2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spc="175" dirty="0">
                <a:solidFill>
                  <a:srgbClr val="484848"/>
                </a:solidFill>
                <a:latin typeface="Arial"/>
                <a:cs typeface="Arial"/>
              </a:rPr>
              <a:t>843:</a:t>
            </a:r>
            <a:r>
              <a:rPr sz="5100" b="1" spc="-2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5100" b="1" i="1" spc="-140" dirty="0">
                <a:solidFill>
                  <a:srgbClr val="C43C3A"/>
                </a:solidFill>
                <a:latin typeface="Arial"/>
                <a:cs typeface="Arial"/>
              </a:rPr>
              <a:t>Pending</a:t>
            </a:r>
            <a:r>
              <a:rPr sz="5100" b="1" i="1" spc="-39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i="1" spc="-30" dirty="0">
                <a:solidFill>
                  <a:srgbClr val="C43C3A"/>
                </a:solidFill>
                <a:latin typeface="Arial"/>
                <a:cs typeface="Arial"/>
              </a:rPr>
              <a:t>Oklahoma</a:t>
            </a:r>
            <a:r>
              <a:rPr sz="5100" b="1" i="1" spc="-40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i="1" dirty="0">
                <a:solidFill>
                  <a:srgbClr val="C43C3A"/>
                </a:solidFill>
                <a:latin typeface="Arial"/>
                <a:cs typeface="Arial"/>
              </a:rPr>
              <a:t>Supreme</a:t>
            </a:r>
            <a:r>
              <a:rPr sz="5100" b="1" i="1" spc="-40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i="1" spc="204" dirty="0">
                <a:solidFill>
                  <a:srgbClr val="C43C3A"/>
                </a:solidFill>
                <a:latin typeface="Arial"/>
                <a:cs typeface="Arial"/>
              </a:rPr>
              <a:t>Court</a:t>
            </a:r>
            <a:r>
              <a:rPr sz="5100" b="1" i="1" spc="-39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5100" b="1" i="1" spc="-25" dirty="0">
                <a:solidFill>
                  <a:srgbClr val="C43C3A"/>
                </a:solidFill>
                <a:latin typeface="Arial"/>
                <a:cs typeface="Arial"/>
              </a:rPr>
              <a:t>Decision</a:t>
            </a:r>
            <a:endParaRPr sz="51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13749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18596" y="5255152"/>
            <a:ext cx="673735" cy="673735"/>
          </a:xfrm>
          <a:custGeom>
            <a:avLst/>
            <a:gdLst/>
            <a:ahLst/>
            <a:cxnLst/>
            <a:rect l="l" t="t" r="r" b="b"/>
            <a:pathLst>
              <a:path w="673735" h="673735">
                <a:moveTo>
                  <a:pt x="673145" y="673145"/>
                </a:moveTo>
                <a:lnTo>
                  <a:pt x="0" y="673145"/>
                </a:lnTo>
                <a:lnTo>
                  <a:pt x="0" y="0"/>
                </a:lnTo>
                <a:lnTo>
                  <a:pt x="673145" y="0"/>
                </a:lnTo>
                <a:lnTo>
                  <a:pt x="673145" y="94240"/>
                </a:lnTo>
                <a:lnTo>
                  <a:pt x="94240" y="94240"/>
                </a:lnTo>
                <a:lnTo>
                  <a:pt x="94240" y="578904"/>
                </a:lnTo>
                <a:lnTo>
                  <a:pt x="673145" y="578904"/>
                </a:lnTo>
                <a:lnTo>
                  <a:pt x="673145" y="673145"/>
                </a:lnTo>
                <a:close/>
              </a:path>
              <a:path w="673735" h="673735">
                <a:moveTo>
                  <a:pt x="673145" y="578904"/>
                </a:moveTo>
                <a:lnTo>
                  <a:pt x="578904" y="578904"/>
                </a:lnTo>
                <a:lnTo>
                  <a:pt x="578904" y="94240"/>
                </a:lnTo>
                <a:lnTo>
                  <a:pt x="673145" y="94240"/>
                </a:lnTo>
                <a:lnTo>
                  <a:pt x="673145" y="578904"/>
                </a:lnTo>
                <a:close/>
              </a:path>
              <a:path w="673735" h="673735">
                <a:moveTo>
                  <a:pt x="477933" y="477933"/>
                </a:moveTo>
                <a:lnTo>
                  <a:pt x="195212" y="477933"/>
                </a:lnTo>
                <a:lnTo>
                  <a:pt x="195212" y="195212"/>
                </a:lnTo>
                <a:lnTo>
                  <a:pt x="477933" y="195212"/>
                </a:lnTo>
                <a:lnTo>
                  <a:pt x="477933" y="477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18848" y="5255157"/>
            <a:ext cx="673735" cy="673100"/>
          </a:xfrm>
          <a:custGeom>
            <a:avLst/>
            <a:gdLst/>
            <a:ahLst/>
            <a:cxnLst/>
            <a:rect l="l" t="t" r="r" b="b"/>
            <a:pathLst>
              <a:path w="673735" h="673100">
                <a:moveTo>
                  <a:pt x="477926" y="195211"/>
                </a:moveTo>
                <a:lnTo>
                  <a:pt x="195211" y="195211"/>
                </a:lnTo>
                <a:lnTo>
                  <a:pt x="195211" y="477939"/>
                </a:lnTo>
                <a:lnTo>
                  <a:pt x="477926" y="477939"/>
                </a:lnTo>
                <a:lnTo>
                  <a:pt x="477926" y="195211"/>
                </a:lnTo>
                <a:close/>
              </a:path>
              <a:path w="673735" h="673100">
                <a:moveTo>
                  <a:pt x="673138" y="94246"/>
                </a:moveTo>
                <a:lnTo>
                  <a:pt x="578904" y="94246"/>
                </a:lnTo>
                <a:lnTo>
                  <a:pt x="578904" y="578904"/>
                </a:lnTo>
                <a:lnTo>
                  <a:pt x="673138" y="578904"/>
                </a:lnTo>
                <a:lnTo>
                  <a:pt x="673138" y="94246"/>
                </a:lnTo>
                <a:close/>
              </a:path>
              <a:path w="673735" h="673100">
                <a:moveTo>
                  <a:pt x="673138" y="0"/>
                </a:moveTo>
                <a:lnTo>
                  <a:pt x="0" y="0"/>
                </a:lnTo>
                <a:lnTo>
                  <a:pt x="0" y="93980"/>
                </a:lnTo>
                <a:lnTo>
                  <a:pt x="0" y="579120"/>
                </a:lnTo>
                <a:lnTo>
                  <a:pt x="0" y="673100"/>
                </a:lnTo>
                <a:lnTo>
                  <a:pt x="673138" y="673100"/>
                </a:lnTo>
                <a:lnTo>
                  <a:pt x="673138" y="579120"/>
                </a:lnTo>
                <a:lnTo>
                  <a:pt x="94234" y="579120"/>
                </a:lnTo>
                <a:lnTo>
                  <a:pt x="94234" y="93980"/>
                </a:lnTo>
                <a:lnTo>
                  <a:pt x="673138" y="93980"/>
                </a:lnTo>
                <a:lnTo>
                  <a:pt x="6731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18596" y="7755405"/>
            <a:ext cx="673735" cy="673735"/>
          </a:xfrm>
          <a:custGeom>
            <a:avLst/>
            <a:gdLst/>
            <a:ahLst/>
            <a:cxnLst/>
            <a:rect l="l" t="t" r="r" b="b"/>
            <a:pathLst>
              <a:path w="673735" h="673734">
                <a:moveTo>
                  <a:pt x="673145" y="673145"/>
                </a:moveTo>
                <a:lnTo>
                  <a:pt x="0" y="673145"/>
                </a:lnTo>
                <a:lnTo>
                  <a:pt x="0" y="0"/>
                </a:lnTo>
                <a:lnTo>
                  <a:pt x="673145" y="0"/>
                </a:lnTo>
                <a:lnTo>
                  <a:pt x="673145" y="94240"/>
                </a:lnTo>
                <a:lnTo>
                  <a:pt x="94240" y="94240"/>
                </a:lnTo>
                <a:lnTo>
                  <a:pt x="94240" y="578905"/>
                </a:lnTo>
                <a:lnTo>
                  <a:pt x="673145" y="578905"/>
                </a:lnTo>
                <a:lnTo>
                  <a:pt x="673145" y="673145"/>
                </a:lnTo>
                <a:close/>
              </a:path>
              <a:path w="673735" h="673734">
                <a:moveTo>
                  <a:pt x="673145" y="578905"/>
                </a:moveTo>
                <a:lnTo>
                  <a:pt x="578904" y="578905"/>
                </a:lnTo>
                <a:lnTo>
                  <a:pt x="578904" y="94240"/>
                </a:lnTo>
                <a:lnTo>
                  <a:pt x="673145" y="94240"/>
                </a:lnTo>
                <a:lnTo>
                  <a:pt x="673145" y="578905"/>
                </a:lnTo>
                <a:close/>
              </a:path>
              <a:path w="673735" h="673734">
                <a:moveTo>
                  <a:pt x="477933" y="477933"/>
                </a:moveTo>
                <a:lnTo>
                  <a:pt x="195212" y="477933"/>
                </a:lnTo>
                <a:lnTo>
                  <a:pt x="195212" y="195212"/>
                </a:lnTo>
                <a:lnTo>
                  <a:pt x="477933" y="195212"/>
                </a:lnTo>
                <a:lnTo>
                  <a:pt x="477933" y="4779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87902" y="5255157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68711" y="5255157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3369" y="5255157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30355" y="5255157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87902" y="535132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76396" y="53513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68723" y="53513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57204" y="535132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34195" y="53513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26522" y="53513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87905" y="544747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76395" y="5447486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44" y="0"/>
                </a:moveTo>
                <a:lnTo>
                  <a:pt x="288480" y="0"/>
                </a:lnTo>
                <a:lnTo>
                  <a:pt x="192316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384644" y="96164"/>
                </a:lnTo>
                <a:lnTo>
                  <a:pt x="3846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57214" y="544747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49541" y="544747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38032" y="544747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30355" y="544748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84066" y="554365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72559" y="554364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49541" y="554364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41868" y="554364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34191" y="5543651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84066" y="5639815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09" y="0"/>
                </a:moveTo>
                <a:lnTo>
                  <a:pt x="480809" y="0"/>
                </a:lnTo>
                <a:lnTo>
                  <a:pt x="0" y="0"/>
                </a:lnTo>
                <a:lnTo>
                  <a:pt x="0" y="96164"/>
                </a:lnTo>
                <a:lnTo>
                  <a:pt x="480809" y="96164"/>
                </a:lnTo>
                <a:lnTo>
                  <a:pt x="480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61050" y="563980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49541" y="563980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41868" y="563980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34191" y="5639815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87905" y="573597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72559" y="573597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61050" y="573597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53369" y="5735980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34195" y="573597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87905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80232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72559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364886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57214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49541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41868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34195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26522" y="583213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787905" y="592829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076396" y="592829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268723" y="592829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941862" y="5928308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210915" y="602447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93" y="96151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95578" y="602446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787902" y="602447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93" y="96151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172559" y="602447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16" y="0"/>
                </a:moveTo>
                <a:lnTo>
                  <a:pt x="96151" y="0"/>
                </a:lnTo>
                <a:lnTo>
                  <a:pt x="0" y="0"/>
                </a:lnTo>
                <a:lnTo>
                  <a:pt x="0" y="96151"/>
                </a:lnTo>
                <a:lnTo>
                  <a:pt x="96151" y="96151"/>
                </a:lnTo>
                <a:lnTo>
                  <a:pt x="192316" y="96151"/>
                </a:lnTo>
                <a:lnTo>
                  <a:pt x="192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61050" y="602446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45698" y="6024473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93" y="96151"/>
                </a:lnTo>
                <a:lnTo>
                  <a:pt x="384657" y="96151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326519" y="6024473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44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93" y="96151"/>
                </a:lnTo>
                <a:lnTo>
                  <a:pt x="384644" y="96151"/>
                </a:lnTo>
                <a:lnTo>
                  <a:pt x="3846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903493" y="602447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93" y="96151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114751" y="6120624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91737" y="6120624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076395" y="6120624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44" y="0"/>
                </a:moveTo>
                <a:lnTo>
                  <a:pt x="288480" y="0"/>
                </a:lnTo>
                <a:lnTo>
                  <a:pt x="192316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384644" y="96164"/>
                </a:lnTo>
                <a:lnTo>
                  <a:pt x="3846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57204" y="6120624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134191" y="6120624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903493" y="6120624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307087" y="62167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499408" y="621678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076396" y="62167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68723" y="62167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41862" y="621678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422684" y="621678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807329" y="621678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114751" y="631295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403250" y="631295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691737" y="631295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268711" y="631295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653369" y="6312953"/>
            <a:ext cx="577215" cy="96520"/>
          </a:xfrm>
          <a:custGeom>
            <a:avLst/>
            <a:gdLst/>
            <a:ahLst/>
            <a:cxnLst/>
            <a:rect l="l" t="t" r="r" b="b"/>
            <a:pathLst>
              <a:path w="577214" h="96520">
                <a:moveTo>
                  <a:pt x="576986" y="0"/>
                </a:moveTo>
                <a:lnTo>
                  <a:pt x="576986" y="0"/>
                </a:lnTo>
                <a:lnTo>
                  <a:pt x="0" y="0"/>
                </a:lnTo>
                <a:lnTo>
                  <a:pt x="0" y="96164"/>
                </a:lnTo>
                <a:lnTo>
                  <a:pt x="576986" y="96164"/>
                </a:lnTo>
                <a:lnTo>
                  <a:pt x="5769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18849" y="631295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807329" y="6312953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018596" y="64091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210923" y="64091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403244" y="6409118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884066" y="6409118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172559" y="6409118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16" y="0"/>
                </a:move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192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461040" y="6409118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45704" y="64091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134191" y="6409118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615013" y="6409118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16" y="0"/>
                </a:ln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999667" y="640911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403244" y="650528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980231" y="6505282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64886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557214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845698" y="650528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230359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518849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807340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095831" y="65052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018596" y="660144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403244" y="6601446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980231" y="660144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461040" y="660144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134195" y="660144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711164" y="660144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999667" y="660144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14751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403244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787905" y="66976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80232" y="66976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172559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16" y="0"/>
                </a:move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192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557214" y="66976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749533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38026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326519" y="6697611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807329" y="669761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095831" y="66976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018586" y="679377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5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595578" y="679376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884066" y="6793776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09" y="0"/>
                </a:moveTo>
                <a:lnTo>
                  <a:pt x="480809" y="0"/>
                </a:lnTo>
                <a:lnTo>
                  <a:pt x="0" y="0"/>
                </a:lnTo>
                <a:lnTo>
                  <a:pt x="0" y="96164"/>
                </a:lnTo>
                <a:lnTo>
                  <a:pt x="480809" y="96164"/>
                </a:lnTo>
                <a:lnTo>
                  <a:pt x="480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461040" y="6793776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422686" y="679376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615013" y="6793776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16" y="0"/>
                </a:ln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114760" y="6889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07080" y="688993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691741" y="6889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076396" y="6889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653369" y="688993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038032" y="6889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230355" y="688993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518849" y="68899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114751" y="698610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595578" y="69860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884066" y="6986104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364886" y="69860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557204" y="698610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45698" y="698610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34195" y="69860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422684" y="6986104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44" y="0"/>
                </a:moveTo>
                <a:lnTo>
                  <a:pt x="288480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80" y="96164"/>
                </a:lnTo>
                <a:lnTo>
                  <a:pt x="384644" y="96164"/>
                </a:lnTo>
                <a:lnTo>
                  <a:pt x="3846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903493" y="698610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018586" y="708226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5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307080" y="708226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691741" y="708226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172559" y="708226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364875" y="708226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38032" y="708226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230355" y="708226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711164" y="7082269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10923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403250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595578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884068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172559" y="717843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16" y="0"/>
                </a:ln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653377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845698" y="717843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134195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326519" y="717843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615013" y="717843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16" y="0"/>
                </a:ln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999667" y="71784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018586" y="7274597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5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403250" y="72745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787905" y="72745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3980231" y="7274597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268711" y="7274597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038032" y="72745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230359" y="72745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22684" y="7274597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807329" y="7274597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018596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07087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595578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787905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4076396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653369" y="737076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711164" y="737076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999667" y="7370750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018596" y="7466914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210923" y="7466914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499414" y="7466914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884066" y="7466926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461050" y="7466914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653369" y="7466926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326522" y="7466914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807329" y="7466926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018596" y="75630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19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210923" y="75630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595578" y="75630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787905" y="75630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980231" y="7563091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288480" y="96151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4557214" y="7563078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4749533" y="756309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038026" y="756309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51"/>
                </a:lnTo>
                <a:lnTo>
                  <a:pt x="96164" y="96151"/>
                </a:lnTo>
                <a:lnTo>
                  <a:pt x="192328" y="96151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326519" y="7563091"/>
            <a:ext cx="577215" cy="96520"/>
          </a:xfrm>
          <a:custGeom>
            <a:avLst/>
            <a:gdLst/>
            <a:ahLst/>
            <a:cxnLst/>
            <a:rect l="l" t="t" r="r" b="b"/>
            <a:pathLst>
              <a:path w="577214" h="96520">
                <a:moveTo>
                  <a:pt x="576973" y="0"/>
                </a:moveTo>
                <a:lnTo>
                  <a:pt x="576973" y="0"/>
                </a:lnTo>
                <a:lnTo>
                  <a:pt x="0" y="0"/>
                </a:lnTo>
                <a:lnTo>
                  <a:pt x="0" y="96151"/>
                </a:lnTo>
                <a:lnTo>
                  <a:pt x="576973" y="96151"/>
                </a:lnTo>
                <a:lnTo>
                  <a:pt x="5769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3787902" y="765924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172559" y="7659242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16" y="0"/>
                </a:move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192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749541" y="765924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941868" y="765924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26522" y="765924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711176" y="7659241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03493" y="7659242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884068" y="77554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172559" y="7755407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16" y="0"/>
                </a:move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1923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53377" y="77554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845698" y="7755407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230355" y="7755407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518849" y="77554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711176" y="77554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999667" y="7755405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884066" y="785157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364875" y="7851571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749541" y="785156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038026" y="7851571"/>
            <a:ext cx="384810" cy="96520"/>
          </a:xfrm>
          <a:custGeom>
            <a:avLst/>
            <a:gdLst/>
            <a:ahLst/>
            <a:cxnLst/>
            <a:rect l="l" t="t" r="r" b="b"/>
            <a:pathLst>
              <a:path w="384810" h="96520">
                <a:moveTo>
                  <a:pt x="384657" y="0"/>
                </a:moveTo>
                <a:lnTo>
                  <a:pt x="288493" y="0"/>
                </a:ln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384657" y="96164"/>
                </a:lnTo>
                <a:lnTo>
                  <a:pt x="3846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711176" y="785156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903493" y="7851571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787902" y="7947735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268723" y="79477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749541" y="79477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038032" y="7947732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326519" y="7947735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09" y="0"/>
                </a:moveTo>
                <a:lnTo>
                  <a:pt x="480809" y="0"/>
                </a:lnTo>
                <a:lnTo>
                  <a:pt x="0" y="0"/>
                </a:lnTo>
                <a:lnTo>
                  <a:pt x="0" y="96164"/>
                </a:lnTo>
                <a:lnTo>
                  <a:pt x="480809" y="96164"/>
                </a:lnTo>
                <a:lnTo>
                  <a:pt x="4808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999658" y="7947735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3787905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3980232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461050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845698" y="8043900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230359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422686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711176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095831" y="8043896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787905" y="814005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980232" y="814005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461040" y="8140064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941868" y="814005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134191" y="814006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422684" y="8140064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903504" y="8140059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172559" y="8236229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80" y="0"/>
                </a:moveTo>
                <a:lnTo>
                  <a:pt x="192316" y="0"/>
                </a:lnTo>
                <a:lnTo>
                  <a:pt x="96151" y="0"/>
                </a:lnTo>
                <a:lnTo>
                  <a:pt x="0" y="0"/>
                </a:lnTo>
                <a:lnTo>
                  <a:pt x="0" y="96164"/>
                </a:lnTo>
                <a:lnTo>
                  <a:pt x="96151" y="96164"/>
                </a:lnTo>
                <a:lnTo>
                  <a:pt x="192316" y="96164"/>
                </a:lnTo>
                <a:lnTo>
                  <a:pt x="288480" y="96164"/>
                </a:lnTo>
                <a:lnTo>
                  <a:pt x="2884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557214" y="82362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749541" y="82362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941862" y="823622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5615013" y="8236223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5807329" y="8236229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4076396" y="8332387"/>
            <a:ext cx="96520" cy="96520"/>
          </a:xfrm>
          <a:custGeom>
            <a:avLst/>
            <a:gdLst/>
            <a:ahLst/>
            <a:cxnLst/>
            <a:rect l="l" t="t" r="r" b="b"/>
            <a:pathLst>
              <a:path w="96520" h="96520">
                <a:moveTo>
                  <a:pt x="96163" y="96163"/>
                </a:moveTo>
                <a:lnTo>
                  <a:pt x="0" y="96163"/>
                </a:lnTo>
                <a:lnTo>
                  <a:pt x="0" y="0"/>
                </a:lnTo>
                <a:lnTo>
                  <a:pt x="96163" y="0"/>
                </a:lnTo>
                <a:lnTo>
                  <a:pt x="96163" y="961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268711" y="833239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749533" y="8332393"/>
            <a:ext cx="192405" cy="96520"/>
          </a:xfrm>
          <a:custGeom>
            <a:avLst/>
            <a:gdLst/>
            <a:ahLst/>
            <a:cxnLst/>
            <a:rect l="l" t="t" r="r" b="b"/>
            <a:pathLst>
              <a:path w="192404" h="96520">
                <a:moveTo>
                  <a:pt x="192328" y="0"/>
                </a:move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1923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5134191" y="8332393"/>
            <a:ext cx="481330" cy="96520"/>
          </a:xfrm>
          <a:custGeom>
            <a:avLst/>
            <a:gdLst/>
            <a:ahLst/>
            <a:cxnLst/>
            <a:rect l="l" t="t" r="r" b="b"/>
            <a:pathLst>
              <a:path w="481329" h="96520">
                <a:moveTo>
                  <a:pt x="480822" y="0"/>
                </a:moveTo>
                <a:lnTo>
                  <a:pt x="480822" y="0"/>
                </a:lnTo>
                <a:lnTo>
                  <a:pt x="0" y="0"/>
                </a:lnTo>
                <a:lnTo>
                  <a:pt x="0" y="96164"/>
                </a:lnTo>
                <a:lnTo>
                  <a:pt x="480822" y="96164"/>
                </a:lnTo>
                <a:lnTo>
                  <a:pt x="4808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5807329" y="8332393"/>
            <a:ext cx="288925" cy="96520"/>
          </a:xfrm>
          <a:custGeom>
            <a:avLst/>
            <a:gdLst/>
            <a:ahLst/>
            <a:cxnLst/>
            <a:rect l="l" t="t" r="r" b="b"/>
            <a:pathLst>
              <a:path w="288925" h="96520">
                <a:moveTo>
                  <a:pt x="288493" y="0"/>
                </a:moveTo>
                <a:lnTo>
                  <a:pt x="192328" y="0"/>
                </a:lnTo>
                <a:lnTo>
                  <a:pt x="96164" y="0"/>
                </a:lnTo>
                <a:lnTo>
                  <a:pt x="0" y="0"/>
                </a:lnTo>
                <a:lnTo>
                  <a:pt x="0" y="96164"/>
                </a:lnTo>
                <a:lnTo>
                  <a:pt x="96164" y="96164"/>
                </a:lnTo>
                <a:lnTo>
                  <a:pt x="192328" y="96164"/>
                </a:lnTo>
                <a:lnTo>
                  <a:pt x="288493" y="96164"/>
                </a:lnTo>
                <a:lnTo>
                  <a:pt x="288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4" name="object 244"/>
          <p:cNvGrpSpPr/>
          <p:nvPr/>
        </p:nvGrpSpPr>
        <p:grpSpPr>
          <a:xfrm>
            <a:off x="3914811" y="6151367"/>
            <a:ext cx="1382395" cy="1381760"/>
            <a:chOff x="3914811" y="6151367"/>
            <a:chExt cx="1382395" cy="1381760"/>
          </a:xfrm>
        </p:grpSpPr>
        <p:sp>
          <p:nvSpPr>
            <p:cNvPr id="245" name="object 245"/>
            <p:cNvSpPr/>
            <p:nvPr/>
          </p:nvSpPr>
          <p:spPr>
            <a:xfrm>
              <a:off x="3914811" y="6151367"/>
              <a:ext cx="1382395" cy="1381760"/>
            </a:xfrm>
            <a:custGeom>
              <a:avLst/>
              <a:gdLst/>
              <a:ahLst/>
              <a:cxnLst/>
              <a:rect l="l" t="t" r="r" b="b"/>
              <a:pathLst>
                <a:path w="1382395" h="1381759">
                  <a:moveTo>
                    <a:pt x="673513" y="1381592"/>
                  </a:moveTo>
                  <a:lnTo>
                    <a:pt x="589046" y="1374318"/>
                  </a:lnTo>
                  <a:lnTo>
                    <a:pt x="506105" y="1356759"/>
                  </a:lnTo>
                  <a:lnTo>
                    <a:pt x="425928" y="1329176"/>
                  </a:lnTo>
                  <a:lnTo>
                    <a:pt x="349730" y="1291986"/>
                  </a:lnTo>
                  <a:lnTo>
                    <a:pt x="278667" y="1245754"/>
                  </a:lnTo>
                  <a:lnTo>
                    <a:pt x="213796" y="1191171"/>
                  </a:lnTo>
                  <a:lnTo>
                    <a:pt x="156089" y="1129050"/>
                  </a:lnTo>
                  <a:lnTo>
                    <a:pt x="106419" y="1060332"/>
                  </a:lnTo>
                  <a:lnTo>
                    <a:pt x="65540" y="986059"/>
                  </a:lnTo>
                  <a:lnTo>
                    <a:pt x="34061" y="907342"/>
                  </a:lnTo>
                  <a:lnTo>
                    <a:pt x="12451" y="825352"/>
                  </a:lnTo>
                  <a:lnTo>
                    <a:pt x="1040" y="741335"/>
                  </a:lnTo>
                  <a:lnTo>
                    <a:pt x="0" y="656562"/>
                  </a:lnTo>
                  <a:lnTo>
                    <a:pt x="9344" y="572300"/>
                  </a:lnTo>
                  <a:lnTo>
                    <a:pt x="28935" y="489805"/>
                  </a:lnTo>
                  <a:lnTo>
                    <a:pt x="58477" y="410329"/>
                  </a:lnTo>
                  <a:lnTo>
                    <a:pt x="97521" y="335076"/>
                  </a:lnTo>
                  <a:lnTo>
                    <a:pt x="145483" y="265168"/>
                  </a:lnTo>
                  <a:lnTo>
                    <a:pt x="201649" y="201649"/>
                  </a:lnTo>
                  <a:lnTo>
                    <a:pt x="265168" y="145483"/>
                  </a:lnTo>
                  <a:lnTo>
                    <a:pt x="335076" y="97521"/>
                  </a:lnTo>
                  <a:lnTo>
                    <a:pt x="410329" y="58477"/>
                  </a:lnTo>
                  <a:lnTo>
                    <a:pt x="489805" y="28935"/>
                  </a:lnTo>
                  <a:lnTo>
                    <a:pt x="572300" y="9344"/>
                  </a:lnTo>
                  <a:lnTo>
                    <a:pt x="656562" y="0"/>
                  </a:lnTo>
                  <a:lnTo>
                    <a:pt x="741335" y="1040"/>
                  </a:lnTo>
                  <a:lnTo>
                    <a:pt x="825352" y="12451"/>
                  </a:lnTo>
                  <a:lnTo>
                    <a:pt x="907342" y="34061"/>
                  </a:lnTo>
                  <a:lnTo>
                    <a:pt x="986059" y="65540"/>
                  </a:lnTo>
                  <a:lnTo>
                    <a:pt x="1060332" y="106419"/>
                  </a:lnTo>
                  <a:lnTo>
                    <a:pt x="1129050" y="156089"/>
                  </a:lnTo>
                  <a:lnTo>
                    <a:pt x="1191171" y="213796"/>
                  </a:lnTo>
                  <a:lnTo>
                    <a:pt x="1245755" y="278667"/>
                  </a:lnTo>
                  <a:lnTo>
                    <a:pt x="1291987" y="349730"/>
                  </a:lnTo>
                  <a:lnTo>
                    <a:pt x="1329176" y="425928"/>
                  </a:lnTo>
                  <a:lnTo>
                    <a:pt x="1356759" y="506106"/>
                  </a:lnTo>
                  <a:lnTo>
                    <a:pt x="1374318" y="589046"/>
                  </a:lnTo>
                  <a:lnTo>
                    <a:pt x="1381592" y="673513"/>
                  </a:lnTo>
                  <a:lnTo>
                    <a:pt x="1381800" y="690484"/>
                  </a:lnTo>
                  <a:lnTo>
                    <a:pt x="1376601" y="775113"/>
                  </a:lnTo>
                  <a:lnTo>
                    <a:pt x="1361082" y="858460"/>
                  </a:lnTo>
                  <a:lnTo>
                    <a:pt x="1335478" y="939280"/>
                  </a:lnTo>
                  <a:lnTo>
                    <a:pt x="1300170" y="1016368"/>
                  </a:lnTo>
                  <a:lnTo>
                    <a:pt x="1255690" y="1088553"/>
                  </a:lnTo>
                  <a:lnTo>
                    <a:pt x="1202716" y="1154744"/>
                  </a:lnTo>
                  <a:lnTo>
                    <a:pt x="1142037" y="1213951"/>
                  </a:lnTo>
                  <a:lnTo>
                    <a:pt x="1074558" y="1265292"/>
                  </a:lnTo>
                  <a:lnTo>
                    <a:pt x="1001303" y="1307987"/>
                  </a:lnTo>
                  <a:lnTo>
                    <a:pt x="923381" y="1341389"/>
                  </a:lnTo>
                  <a:lnTo>
                    <a:pt x="841957" y="1365002"/>
                  </a:lnTo>
                  <a:lnTo>
                    <a:pt x="758244" y="1378471"/>
                  </a:lnTo>
                  <a:lnTo>
                    <a:pt x="673513" y="1381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4172559" y="6409115"/>
              <a:ext cx="865505" cy="865505"/>
            </a:xfrm>
            <a:custGeom>
              <a:avLst/>
              <a:gdLst/>
              <a:ahLst/>
              <a:cxnLst/>
              <a:rect l="l" t="t" r="r" b="b"/>
              <a:pathLst>
                <a:path w="865504" h="865504">
                  <a:moveTo>
                    <a:pt x="432736" y="865472"/>
                  </a:moveTo>
                  <a:lnTo>
                    <a:pt x="385584" y="862933"/>
                  </a:lnTo>
                  <a:lnTo>
                    <a:pt x="339904" y="855491"/>
                  </a:lnTo>
                  <a:lnTo>
                    <a:pt x="295958" y="843410"/>
                  </a:lnTo>
                  <a:lnTo>
                    <a:pt x="254010" y="826956"/>
                  </a:lnTo>
                  <a:lnTo>
                    <a:pt x="214325" y="806390"/>
                  </a:lnTo>
                  <a:lnTo>
                    <a:pt x="177167" y="781978"/>
                  </a:lnTo>
                  <a:lnTo>
                    <a:pt x="142800" y="753984"/>
                  </a:lnTo>
                  <a:lnTo>
                    <a:pt x="111487" y="722671"/>
                  </a:lnTo>
                  <a:lnTo>
                    <a:pt x="83492" y="688303"/>
                  </a:lnTo>
                  <a:lnTo>
                    <a:pt x="59081" y="651145"/>
                  </a:lnTo>
                  <a:lnTo>
                    <a:pt x="38515" y="611460"/>
                  </a:lnTo>
                  <a:lnTo>
                    <a:pt x="22061" y="569513"/>
                  </a:lnTo>
                  <a:lnTo>
                    <a:pt x="9980" y="525567"/>
                  </a:lnTo>
                  <a:lnTo>
                    <a:pt x="2539" y="479887"/>
                  </a:lnTo>
                  <a:lnTo>
                    <a:pt x="0" y="432736"/>
                  </a:lnTo>
                  <a:lnTo>
                    <a:pt x="2539" y="385584"/>
                  </a:lnTo>
                  <a:lnTo>
                    <a:pt x="9980" y="339904"/>
                  </a:lnTo>
                  <a:lnTo>
                    <a:pt x="22061" y="295958"/>
                  </a:lnTo>
                  <a:lnTo>
                    <a:pt x="38515" y="254010"/>
                  </a:lnTo>
                  <a:lnTo>
                    <a:pt x="59081" y="214325"/>
                  </a:lnTo>
                  <a:lnTo>
                    <a:pt x="83492" y="177167"/>
                  </a:lnTo>
                  <a:lnTo>
                    <a:pt x="111487" y="142800"/>
                  </a:lnTo>
                  <a:lnTo>
                    <a:pt x="142800" y="111487"/>
                  </a:lnTo>
                  <a:lnTo>
                    <a:pt x="177167" y="83492"/>
                  </a:lnTo>
                  <a:lnTo>
                    <a:pt x="214325" y="59081"/>
                  </a:lnTo>
                  <a:lnTo>
                    <a:pt x="254010" y="38515"/>
                  </a:lnTo>
                  <a:lnTo>
                    <a:pt x="295958" y="22061"/>
                  </a:lnTo>
                  <a:lnTo>
                    <a:pt x="339904" y="9980"/>
                  </a:lnTo>
                  <a:lnTo>
                    <a:pt x="385584" y="2539"/>
                  </a:lnTo>
                  <a:lnTo>
                    <a:pt x="432736" y="0"/>
                  </a:lnTo>
                  <a:lnTo>
                    <a:pt x="479887" y="2539"/>
                  </a:lnTo>
                  <a:lnTo>
                    <a:pt x="525567" y="9980"/>
                  </a:lnTo>
                  <a:lnTo>
                    <a:pt x="569513" y="22061"/>
                  </a:lnTo>
                  <a:lnTo>
                    <a:pt x="611460" y="38515"/>
                  </a:lnTo>
                  <a:lnTo>
                    <a:pt x="651145" y="59081"/>
                  </a:lnTo>
                  <a:lnTo>
                    <a:pt x="688303" y="83492"/>
                  </a:lnTo>
                  <a:lnTo>
                    <a:pt x="722671" y="111487"/>
                  </a:lnTo>
                  <a:lnTo>
                    <a:pt x="753984" y="142800"/>
                  </a:lnTo>
                  <a:lnTo>
                    <a:pt x="781978" y="177167"/>
                  </a:lnTo>
                  <a:lnTo>
                    <a:pt x="806390" y="214325"/>
                  </a:lnTo>
                  <a:lnTo>
                    <a:pt x="826956" y="254010"/>
                  </a:lnTo>
                  <a:lnTo>
                    <a:pt x="843410" y="295958"/>
                  </a:lnTo>
                  <a:lnTo>
                    <a:pt x="855491" y="339904"/>
                  </a:lnTo>
                  <a:lnTo>
                    <a:pt x="862933" y="385584"/>
                  </a:lnTo>
                  <a:lnTo>
                    <a:pt x="865472" y="432736"/>
                  </a:lnTo>
                  <a:lnTo>
                    <a:pt x="862933" y="479887"/>
                  </a:lnTo>
                  <a:lnTo>
                    <a:pt x="855491" y="525567"/>
                  </a:lnTo>
                  <a:lnTo>
                    <a:pt x="843410" y="569513"/>
                  </a:lnTo>
                  <a:lnTo>
                    <a:pt x="826956" y="611460"/>
                  </a:lnTo>
                  <a:lnTo>
                    <a:pt x="806390" y="651145"/>
                  </a:lnTo>
                  <a:lnTo>
                    <a:pt x="781978" y="688303"/>
                  </a:lnTo>
                  <a:lnTo>
                    <a:pt x="753984" y="722671"/>
                  </a:lnTo>
                  <a:lnTo>
                    <a:pt x="722671" y="753984"/>
                  </a:lnTo>
                  <a:lnTo>
                    <a:pt x="688303" y="781978"/>
                  </a:lnTo>
                  <a:lnTo>
                    <a:pt x="651145" y="806390"/>
                  </a:lnTo>
                  <a:lnTo>
                    <a:pt x="611460" y="826956"/>
                  </a:lnTo>
                  <a:lnTo>
                    <a:pt x="569513" y="843410"/>
                  </a:lnTo>
                  <a:lnTo>
                    <a:pt x="525567" y="855491"/>
                  </a:lnTo>
                  <a:lnTo>
                    <a:pt x="479887" y="862933"/>
                  </a:lnTo>
                  <a:lnTo>
                    <a:pt x="432736" y="865472"/>
                  </a:lnTo>
                  <a:close/>
                </a:path>
              </a:pathLst>
            </a:custGeom>
            <a:solidFill>
              <a:srgbClr val="161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4378257" y="6560488"/>
              <a:ext cx="424180" cy="563245"/>
            </a:xfrm>
            <a:custGeom>
              <a:avLst/>
              <a:gdLst/>
              <a:ahLst/>
              <a:cxnLst/>
              <a:rect l="l" t="t" r="r" b="b"/>
              <a:pathLst>
                <a:path w="424179" h="563245">
                  <a:moveTo>
                    <a:pt x="210264" y="562745"/>
                  </a:moveTo>
                  <a:lnTo>
                    <a:pt x="164600" y="558350"/>
                  </a:lnTo>
                  <a:lnTo>
                    <a:pt x="123588" y="545531"/>
                  </a:lnTo>
                  <a:lnTo>
                    <a:pt x="87670" y="524833"/>
                  </a:lnTo>
                  <a:lnTo>
                    <a:pt x="57290" y="496802"/>
                  </a:lnTo>
                  <a:lnTo>
                    <a:pt x="32890" y="461983"/>
                  </a:lnTo>
                  <a:lnTo>
                    <a:pt x="14913" y="420923"/>
                  </a:lnTo>
                  <a:lnTo>
                    <a:pt x="3802" y="374166"/>
                  </a:lnTo>
                  <a:lnTo>
                    <a:pt x="0" y="322260"/>
                  </a:lnTo>
                  <a:lnTo>
                    <a:pt x="3774" y="267781"/>
                  </a:lnTo>
                  <a:lnTo>
                    <a:pt x="14645" y="216913"/>
                  </a:lnTo>
                  <a:lnTo>
                    <a:pt x="31931" y="170157"/>
                  </a:lnTo>
                  <a:lnTo>
                    <a:pt x="54953" y="128013"/>
                  </a:lnTo>
                  <a:lnTo>
                    <a:pt x="83029" y="90981"/>
                  </a:lnTo>
                  <a:lnTo>
                    <a:pt x="115481" y="59561"/>
                  </a:lnTo>
                  <a:lnTo>
                    <a:pt x="151627" y="34253"/>
                  </a:lnTo>
                  <a:lnTo>
                    <a:pt x="190788" y="15557"/>
                  </a:lnTo>
                  <a:lnTo>
                    <a:pt x="232282" y="3972"/>
                  </a:lnTo>
                  <a:lnTo>
                    <a:pt x="275431" y="0"/>
                  </a:lnTo>
                  <a:lnTo>
                    <a:pt x="334662" y="7884"/>
                  </a:lnTo>
                  <a:lnTo>
                    <a:pt x="378938" y="29764"/>
                  </a:lnTo>
                  <a:lnTo>
                    <a:pt x="406668" y="62974"/>
                  </a:lnTo>
                  <a:lnTo>
                    <a:pt x="416265" y="104852"/>
                  </a:lnTo>
                  <a:lnTo>
                    <a:pt x="408624" y="147778"/>
                  </a:lnTo>
                  <a:lnTo>
                    <a:pt x="388935" y="181447"/>
                  </a:lnTo>
                  <a:lnTo>
                    <a:pt x="332807" y="211297"/>
                  </a:lnTo>
                  <a:lnTo>
                    <a:pt x="332334" y="164681"/>
                  </a:lnTo>
                  <a:lnTo>
                    <a:pt x="341891" y="139358"/>
                  </a:lnTo>
                  <a:lnTo>
                    <a:pt x="341656" y="78858"/>
                  </a:lnTo>
                  <a:lnTo>
                    <a:pt x="307594" y="44292"/>
                  </a:lnTo>
                  <a:lnTo>
                    <a:pt x="279823" y="39599"/>
                  </a:lnTo>
                  <a:lnTo>
                    <a:pt x="246380" y="44430"/>
                  </a:lnTo>
                  <a:lnTo>
                    <a:pt x="181339" y="82092"/>
                  </a:lnTo>
                  <a:lnTo>
                    <a:pt x="152382" y="114262"/>
                  </a:lnTo>
                  <a:lnTo>
                    <a:pt x="127561" y="154884"/>
                  </a:lnTo>
                  <a:lnTo>
                    <a:pt x="108197" y="203627"/>
                  </a:lnTo>
                  <a:lnTo>
                    <a:pt x="95610" y="260161"/>
                  </a:lnTo>
                  <a:lnTo>
                    <a:pt x="91121" y="324156"/>
                  </a:lnTo>
                  <a:lnTo>
                    <a:pt x="95431" y="374708"/>
                  </a:lnTo>
                  <a:lnTo>
                    <a:pt x="107986" y="419037"/>
                  </a:lnTo>
                  <a:lnTo>
                    <a:pt x="128219" y="455819"/>
                  </a:lnTo>
                  <a:lnTo>
                    <a:pt x="155564" y="483731"/>
                  </a:lnTo>
                  <a:lnTo>
                    <a:pt x="189457" y="501449"/>
                  </a:lnTo>
                  <a:lnTo>
                    <a:pt x="229332" y="507649"/>
                  </a:lnTo>
                  <a:lnTo>
                    <a:pt x="272283" y="501539"/>
                  </a:lnTo>
                  <a:lnTo>
                    <a:pt x="312021" y="484204"/>
                  </a:lnTo>
                  <a:lnTo>
                    <a:pt x="347737" y="457136"/>
                  </a:lnTo>
                  <a:lnTo>
                    <a:pt x="378623" y="421828"/>
                  </a:lnTo>
                  <a:lnTo>
                    <a:pt x="403871" y="379771"/>
                  </a:lnTo>
                  <a:lnTo>
                    <a:pt x="407143" y="373180"/>
                  </a:lnTo>
                  <a:lnTo>
                    <a:pt x="410284" y="370169"/>
                  </a:lnTo>
                  <a:lnTo>
                    <a:pt x="413859" y="370169"/>
                  </a:lnTo>
                  <a:lnTo>
                    <a:pt x="419021" y="370169"/>
                  </a:lnTo>
                  <a:lnTo>
                    <a:pt x="423972" y="374604"/>
                  </a:lnTo>
                  <a:lnTo>
                    <a:pt x="423972" y="384289"/>
                  </a:lnTo>
                  <a:lnTo>
                    <a:pt x="419240" y="407943"/>
                  </a:lnTo>
                  <a:lnTo>
                    <a:pt x="382497" y="472885"/>
                  </a:lnTo>
                  <a:lnTo>
                    <a:pt x="351226" y="506276"/>
                  </a:lnTo>
                  <a:lnTo>
                    <a:pt x="311850" y="535015"/>
                  </a:lnTo>
                  <a:lnTo>
                    <a:pt x="264740" y="555154"/>
                  </a:lnTo>
                  <a:lnTo>
                    <a:pt x="210264" y="5627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8" name="object 2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5212" y="3604971"/>
            <a:ext cx="8734627" cy="4886524"/>
          </a:xfrm>
          <a:prstGeom prst="rect">
            <a:avLst/>
          </a:prstGeom>
        </p:spPr>
      </p:pic>
      <p:sp>
        <p:nvSpPr>
          <p:cNvPr id="249" name="object 24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310" dirty="0"/>
              <a:t>WHERE</a:t>
            </a:r>
            <a:r>
              <a:rPr sz="5400" spc="30" dirty="0"/>
              <a:t> </a:t>
            </a:r>
            <a:r>
              <a:rPr sz="5400" spc="204" dirty="0"/>
              <a:t>CAN</a:t>
            </a:r>
            <a:r>
              <a:rPr sz="5400" spc="30" dirty="0"/>
              <a:t> </a:t>
            </a:r>
            <a:r>
              <a:rPr sz="5400" spc="270" dirty="0"/>
              <a:t>I</a:t>
            </a:r>
            <a:r>
              <a:rPr sz="5400" spc="30" dirty="0"/>
              <a:t> </a:t>
            </a:r>
            <a:r>
              <a:rPr sz="5400" spc="125" dirty="0"/>
              <a:t>LEARN</a:t>
            </a:r>
            <a:r>
              <a:rPr sz="5400" spc="30" dirty="0"/>
              <a:t> </a:t>
            </a:r>
            <a:r>
              <a:rPr sz="5400" spc="250" dirty="0"/>
              <a:t>MORE</a:t>
            </a:r>
            <a:r>
              <a:rPr sz="5400" spc="30" dirty="0"/>
              <a:t> </a:t>
            </a:r>
            <a:r>
              <a:rPr sz="5400" spc="110" dirty="0"/>
              <a:t>BEFORE</a:t>
            </a:r>
            <a:r>
              <a:rPr sz="5400" spc="30" dirty="0"/>
              <a:t> </a:t>
            </a:r>
            <a:r>
              <a:rPr sz="5400" spc="145" dirty="0"/>
              <a:t>VOTING?</a:t>
            </a:r>
            <a:endParaRPr sz="5400"/>
          </a:p>
        </p:txBody>
      </p:sp>
      <p:pic>
        <p:nvPicPr>
          <p:cNvPr id="250" name="object 25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31491" y="3459529"/>
            <a:ext cx="3143249" cy="16859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3678" y="4971681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506564" y="206908"/>
                </a:moveTo>
                <a:lnTo>
                  <a:pt x="206908" y="206908"/>
                </a:lnTo>
                <a:lnTo>
                  <a:pt x="206908" y="506564"/>
                </a:lnTo>
                <a:lnTo>
                  <a:pt x="506564" y="506564"/>
                </a:lnTo>
                <a:lnTo>
                  <a:pt x="506564" y="206908"/>
                </a:lnTo>
                <a:close/>
              </a:path>
              <a:path w="713739" h="713739">
                <a:moveTo>
                  <a:pt x="713473" y="0"/>
                </a:moveTo>
                <a:lnTo>
                  <a:pt x="613587" y="0"/>
                </a:lnTo>
                <a:lnTo>
                  <a:pt x="613587" y="100330"/>
                </a:lnTo>
                <a:lnTo>
                  <a:pt x="613587" y="613410"/>
                </a:lnTo>
                <a:lnTo>
                  <a:pt x="99885" y="613410"/>
                </a:lnTo>
                <a:lnTo>
                  <a:pt x="99885" y="100330"/>
                </a:lnTo>
                <a:lnTo>
                  <a:pt x="613587" y="100330"/>
                </a:lnTo>
                <a:lnTo>
                  <a:pt x="613587" y="0"/>
                </a:lnTo>
                <a:lnTo>
                  <a:pt x="0" y="0"/>
                </a:lnTo>
                <a:lnTo>
                  <a:pt x="0" y="100330"/>
                </a:lnTo>
                <a:lnTo>
                  <a:pt x="0" y="613410"/>
                </a:lnTo>
                <a:lnTo>
                  <a:pt x="0" y="713740"/>
                </a:lnTo>
                <a:lnTo>
                  <a:pt x="713473" y="713740"/>
                </a:lnTo>
                <a:lnTo>
                  <a:pt x="713473" y="613587"/>
                </a:lnTo>
                <a:lnTo>
                  <a:pt x="713473" y="613410"/>
                </a:lnTo>
                <a:lnTo>
                  <a:pt x="713473" y="100330"/>
                </a:lnTo>
                <a:lnTo>
                  <a:pt x="713473" y="99885"/>
                </a:lnTo>
                <a:lnTo>
                  <a:pt x="7134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53713" y="4971678"/>
            <a:ext cx="713740" cy="713740"/>
          </a:xfrm>
          <a:custGeom>
            <a:avLst/>
            <a:gdLst/>
            <a:ahLst/>
            <a:cxnLst/>
            <a:rect l="l" t="t" r="r" b="b"/>
            <a:pathLst>
              <a:path w="713739" h="713739">
                <a:moveTo>
                  <a:pt x="713467" y="713467"/>
                </a:moveTo>
                <a:lnTo>
                  <a:pt x="0" y="713467"/>
                </a:lnTo>
                <a:lnTo>
                  <a:pt x="0" y="0"/>
                </a:lnTo>
                <a:lnTo>
                  <a:pt x="713467" y="0"/>
                </a:lnTo>
                <a:lnTo>
                  <a:pt x="713467" y="99885"/>
                </a:lnTo>
                <a:lnTo>
                  <a:pt x="99885" y="99885"/>
                </a:lnTo>
                <a:lnTo>
                  <a:pt x="99885" y="613582"/>
                </a:lnTo>
                <a:lnTo>
                  <a:pt x="713467" y="613582"/>
                </a:lnTo>
                <a:lnTo>
                  <a:pt x="713467" y="713467"/>
                </a:lnTo>
                <a:close/>
              </a:path>
              <a:path w="713739" h="713739">
                <a:moveTo>
                  <a:pt x="713467" y="613582"/>
                </a:moveTo>
                <a:lnTo>
                  <a:pt x="613582" y="613582"/>
                </a:lnTo>
                <a:lnTo>
                  <a:pt x="613582" y="99885"/>
                </a:lnTo>
                <a:lnTo>
                  <a:pt x="713467" y="99885"/>
                </a:lnTo>
                <a:lnTo>
                  <a:pt x="713467" y="613582"/>
                </a:lnTo>
                <a:close/>
              </a:path>
              <a:path w="713739" h="713739">
                <a:moveTo>
                  <a:pt x="506562" y="506562"/>
                </a:moveTo>
                <a:lnTo>
                  <a:pt x="206905" y="506562"/>
                </a:lnTo>
                <a:lnTo>
                  <a:pt x="206905" y="206905"/>
                </a:lnTo>
                <a:lnTo>
                  <a:pt x="506562" y="206905"/>
                </a:lnTo>
                <a:lnTo>
                  <a:pt x="506562" y="5065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03678" y="7622171"/>
            <a:ext cx="713740" cy="712470"/>
          </a:xfrm>
          <a:custGeom>
            <a:avLst/>
            <a:gdLst/>
            <a:ahLst/>
            <a:cxnLst/>
            <a:rect l="l" t="t" r="r" b="b"/>
            <a:pathLst>
              <a:path w="713739" h="712470">
                <a:moveTo>
                  <a:pt x="506564" y="206438"/>
                </a:moveTo>
                <a:lnTo>
                  <a:pt x="206908" y="206438"/>
                </a:lnTo>
                <a:lnTo>
                  <a:pt x="206908" y="506095"/>
                </a:lnTo>
                <a:lnTo>
                  <a:pt x="506564" y="506095"/>
                </a:lnTo>
                <a:lnTo>
                  <a:pt x="506564" y="206438"/>
                </a:lnTo>
                <a:close/>
              </a:path>
              <a:path w="713739" h="712470">
                <a:moveTo>
                  <a:pt x="713473" y="99428"/>
                </a:moveTo>
                <a:lnTo>
                  <a:pt x="613587" y="99428"/>
                </a:lnTo>
                <a:lnTo>
                  <a:pt x="613587" y="613117"/>
                </a:lnTo>
                <a:lnTo>
                  <a:pt x="713473" y="613117"/>
                </a:lnTo>
                <a:lnTo>
                  <a:pt x="713473" y="99428"/>
                </a:lnTo>
                <a:close/>
              </a:path>
              <a:path w="713739" h="712470">
                <a:moveTo>
                  <a:pt x="713473" y="0"/>
                </a:moveTo>
                <a:lnTo>
                  <a:pt x="0" y="0"/>
                </a:lnTo>
                <a:lnTo>
                  <a:pt x="0" y="99060"/>
                </a:lnTo>
                <a:lnTo>
                  <a:pt x="0" y="613410"/>
                </a:lnTo>
                <a:lnTo>
                  <a:pt x="0" y="712470"/>
                </a:lnTo>
                <a:lnTo>
                  <a:pt x="713473" y="712470"/>
                </a:lnTo>
                <a:lnTo>
                  <a:pt x="713473" y="613410"/>
                </a:lnTo>
                <a:lnTo>
                  <a:pt x="99885" y="613410"/>
                </a:lnTo>
                <a:lnTo>
                  <a:pt x="99885" y="99060"/>
                </a:lnTo>
                <a:lnTo>
                  <a:pt x="713473" y="99060"/>
                </a:lnTo>
                <a:lnTo>
                  <a:pt x="7134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19081" y="497168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28694" y="497168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36390" y="4971681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5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47933" y="497168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19081" y="507361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24853" y="50736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28701" y="50736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34472" y="507361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46017" y="50736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49865" y="50736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19081" y="517552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24847" y="5175529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5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34473" y="517552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38321" y="517552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44093" y="517552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47933" y="517552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20999" y="527745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38321" y="527745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46015" y="527745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20999" y="5379376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5">
                <a:moveTo>
                  <a:pt x="509625" y="0"/>
                </a:moveTo>
                <a:lnTo>
                  <a:pt x="509625" y="0"/>
                </a:lnTo>
                <a:lnTo>
                  <a:pt x="0" y="0"/>
                </a:lnTo>
                <a:lnTo>
                  <a:pt x="0" y="101930"/>
                </a:lnTo>
                <a:lnTo>
                  <a:pt x="509625" y="101930"/>
                </a:lnTo>
                <a:lnTo>
                  <a:pt x="5096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34473" y="537937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38321" y="537937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42169" y="537937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46017" y="537937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219081" y="548129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36390" y="5481306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442169" y="548129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46017" y="548129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19081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22929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26777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30625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34473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238321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42169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646017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49865" y="558322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219081" y="568514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24847" y="5685154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932549" y="568514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44085" y="5685154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07526" y="578707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15233" y="578707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19081" y="578707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626777" y="578707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932549" y="578707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40237" y="5787071"/>
            <a:ext cx="917575" cy="102235"/>
          </a:xfrm>
          <a:custGeom>
            <a:avLst/>
            <a:gdLst/>
            <a:ahLst/>
            <a:cxnLst/>
            <a:rect l="l" t="t" r="r" b="b"/>
            <a:pathLst>
              <a:path w="917575" h="102235">
                <a:moveTo>
                  <a:pt x="917321" y="0"/>
                </a:moveTo>
                <a:lnTo>
                  <a:pt x="917321" y="0"/>
                </a:lnTo>
                <a:lnTo>
                  <a:pt x="0" y="0"/>
                </a:lnTo>
                <a:lnTo>
                  <a:pt x="0" y="101930"/>
                </a:lnTo>
                <a:lnTo>
                  <a:pt x="917321" y="101930"/>
                </a:lnTo>
                <a:lnTo>
                  <a:pt x="9173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461406" y="578707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05608" y="5889002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5" h="102235">
                <a:moveTo>
                  <a:pt x="407695" y="0"/>
                </a:moveTo>
                <a:lnTo>
                  <a:pt x="305765" y="0"/>
                </a:ln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407695" y="101917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17151" y="5889002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24847" y="5889002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830625" y="588899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34472" y="5889002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5">
                <a:moveTo>
                  <a:pt x="509612" y="0"/>
                </a:moveTo>
                <a:lnTo>
                  <a:pt x="509612" y="0"/>
                </a:lnTo>
                <a:lnTo>
                  <a:pt x="0" y="0"/>
                </a:lnTo>
                <a:lnTo>
                  <a:pt x="0" y="101917"/>
                </a:lnTo>
                <a:lnTo>
                  <a:pt x="509612" y="101917"/>
                </a:lnTo>
                <a:lnTo>
                  <a:pt x="509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46015" y="5889002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5">
                <a:moveTo>
                  <a:pt x="509612" y="0"/>
                </a:moveTo>
                <a:lnTo>
                  <a:pt x="509612" y="0"/>
                </a:lnTo>
                <a:lnTo>
                  <a:pt x="0" y="0"/>
                </a:lnTo>
                <a:lnTo>
                  <a:pt x="0" y="101917"/>
                </a:lnTo>
                <a:lnTo>
                  <a:pt x="509612" y="101917"/>
                </a:lnTo>
                <a:lnTo>
                  <a:pt x="509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61406" y="5889002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709462" y="599091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913303" y="599091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422929" y="599091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28701" y="599091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238321" y="599091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442168" y="599091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951781" y="599091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359476" y="599091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05608" y="609284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69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811386" y="609284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117151" y="6092849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5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407695" y="101917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136390" y="6092849"/>
            <a:ext cx="612140" cy="102235"/>
          </a:xfrm>
          <a:custGeom>
            <a:avLst/>
            <a:gdLst/>
            <a:ahLst/>
            <a:cxnLst/>
            <a:rect l="l" t="t" r="r" b="b"/>
            <a:pathLst>
              <a:path w="612139" h="102235">
                <a:moveTo>
                  <a:pt x="611543" y="0"/>
                </a:moveTo>
                <a:lnTo>
                  <a:pt x="611543" y="0"/>
                </a:lnTo>
                <a:lnTo>
                  <a:pt x="0" y="0"/>
                </a:lnTo>
                <a:lnTo>
                  <a:pt x="0" y="101917"/>
                </a:lnTo>
                <a:lnTo>
                  <a:pt x="611543" y="101917"/>
                </a:lnTo>
                <a:lnTo>
                  <a:pt x="611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53713" y="609284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359476" y="6092849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5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407695" y="101917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403690" y="619476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607526" y="6194767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5" h="102235">
                <a:moveTo>
                  <a:pt x="509625" y="0"/>
                </a:moveTo>
                <a:lnTo>
                  <a:pt x="509625" y="0"/>
                </a:lnTo>
                <a:lnTo>
                  <a:pt x="0" y="0"/>
                </a:lnTo>
                <a:lnTo>
                  <a:pt x="0" y="101930"/>
                </a:lnTo>
                <a:lnTo>
                  <a:pt x="509625" y="101930"/>
                </a:lnTo>
                <a:lnTo>
                  <a:pt x="5096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219081" y="6194767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626777" y="619476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32542" y="619476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340245" y="619476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747933" y="619476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55628" y="619476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563333" y="619476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607526" y="6296697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5" h="102235">
                <a:moveTo>
                  <a:pt x="407708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407708" y="101917"/>
                </a:lnTo>
                <a:lnTo>
                  <a:pt x="4077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117157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524847" y="6296697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830625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034473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38320" y="629669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646015" y="6296697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053713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359485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665257" y="629669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403690" y="639861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709456" y="6398615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5" h="102235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219081" y="639861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422929" y="639861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932542" y="639861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5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646017" y="639861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155628" y="6398615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5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563333" y="639861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505614" y="650053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709456" y="6500545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4">
                <a:moveTo>
                  <a:pt x="305777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219081" y="650053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422929" y="650053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626777" y="650054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034473" y="650053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238320" y="650054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544085" y="650054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849863" y="6500545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359476" y="6500545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665257" y="650053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403678" y="6602462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015234" y="6602462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69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320999" y="6602462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4">
                <a:moveTo>
                  <a:pt x="509625" y="0"/>
                </a:moveTo>
                <a:lnTo>
                  <a:pt x="509625" y="0"/>
                </a:lnTo>
                <a:lnTo>
                  <a:pt x="0" y="0"/>
                </a:lnTo>
                <a:lnTo>
                  <a:pt x="0" y="101930"/>
                </a:lnTo>
                <a:lnTo>
                  <a:pt x="509625" y="101930"/>
                </a:lnTo>
                <a:lnTo>
                  <a:pt x="5096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932542" y="6602462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4">
                <a:moveTo>
                  <a:pt x="509625" y="0"/>
                </a:moveTo>
                <a:lnTo>
                  <a:pt x="509625" y="0"/>
                </a:lnTo>
                <a:lnTo>
                  <a:pt x="0" y="0"/>
                </a:lnTo>
                <a:lnTo>
                  <a:pt x="0" y="101930"/>
                </a:lnTo>
                <a:lnTo>
                  <a:pt x="509625" y="101930"/>
                </a:lnTo>
                <a:lnTo>
                  <a:pt x="5096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951789" y="660246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155628" y="6602462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505614" y="670438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709456" y="670439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69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117157" y="670438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524853" y="670438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136390" y="6704393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544093" y="670438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47933" y="670439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53713" y="670438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403678" y="6806310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015233" y="680631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320999" y="6806310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830625" y="680631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034472" y="6806310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340237" y="6806310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646017" y="680631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951781" y="6806310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4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461406" y="6806310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09456" y="690824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69" h="102234">
                <a:moveTo>
                  <a:pt x="305777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3117157" y="690823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626777" y="690823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830625" y="690824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544093" y="690823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747933" y="690824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53713" y="690823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257558" y="6908241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4">
                <a:moveTo>
                  <a:pt x="509612" y="0"/>
                </a:moveTo>
                <a:lnTo>
                  <a:pt x="509612" y="0"/>
                </a:lnTo>
                <a:lnTo>
                  <a:pt x="0" y="0"/>
                </a:lnTo>
                <a:lnTo>
                  <a:pt x="0" y="101917"/>
                </a:lnTo>
                <a:lnTo>
                  <a:pt x="509612" y="101917"/>
                </a:lnTo>
                <a:lnTo>
                  <a:pt x="509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505608" y="7010158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69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913303" y="7010158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69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321005" y="701015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626777" y="7010158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4034472" y="7010158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4340245" y="701015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646017" y="701015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849863" y="7010158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155628" y="7010158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563333" y="701015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2403690" y="711208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811386" y="711208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219081" y="711208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422929" y="7112088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728694" y="7112088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4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407695" y="101917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340237" y="7112088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155637" y="711208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59476" y="7112088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4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407695" y="101917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403690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709462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015233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219081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626777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4136390" y="7214006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4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257558" y="7214006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563333" y="7214006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403690" y="731593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607538" y="731593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913310" y="731593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320999" y="7315936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136390" y="7315936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4544093" y="7315930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4747933" y="7315936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359476" y="7315936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403690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607538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015233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219081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422929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626777" y="7417854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932542" y="741785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238320" y="741785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544085" y="741785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4849863" y="7417853"/>
            <a:ext cx="612140" cy="102235"/>
          </a:xfrm>
          <a:custGeom>
            <a:avLst/>
            <a:gdLst/>
            <a:ahLst/>
            <a:cxnLst/>
            <a:rect l="l" t="t" r="r" b="b"/>
            <a:pathLst>
              <a:path w="612139" h="102234">
                <a:moveTo>
                  <a:pt x="611543" y="0"/>
                </a:moveTo>
                <a:lnTo>
                  <a:pt x="611543" y="0"/>
                </a:lnTo>
                <a:lnTo>
                  <a:pt x="0" y="0"/>
                </a:lnTo>
                <a:lnTo>
                  <a:pt x="0" y="101930"/>
                </a:lnTo>
                <a:lnTo>
                  <a:pt x="611543" y="101930"/>
                </a:lnTo>
                <a:lnTo>
                  <a:pt x="611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219081" y="751978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626777" y="751977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4238321" y="751977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442169" y="751977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849865" y="751977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57561" y="7519778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461406" y="7519783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321005" y="76217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626777" y="7621713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136397" y="76217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340237" y="7621713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747933" y="7621713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053713" y="76217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257561" y="76217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563333" y="7621702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932549" y="7723625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136390" y="772363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544085" y="7723631"/>
            <a:ext cx="408305" cy="102235"/>
          </a:xfrm>
          <a:custGeom>
            <a:avLst/>
            <a:gdLst/>
            <a:ahLst/>
            <a:cxnLst/>
            <a:rect l="l" t="t" r="r" b="b"/>
            <a:pathLst>
              <a:path w="408304" h="102234">
                <a:moveTo>
                  <a:pt x="407695" y="0"/>
                </a:moveTo>
                <a:lnTo>
                  <a:pt x="305777" y="0"/>
                </a:ln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407695" y="101930"/>
                </a:lnTo>
                <a:lnTo>
                  <a:pt x="407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257561" y="7723625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461406" y="772363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219081" y="7825561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305765" y="101917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136390" y="782556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44093" y="7825549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849863" y="7825561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4">
                <a:moveTo>
                  <a:pt x="509612" y="0"/>
                </a:moveTo>
                <a:lnTo>
                  <a:pt x="509612" y="0"/>
                </a:lnTo>
                <a:lnTo>
                  <a:pt x="0" y="0"/>
                </a:lnTo>
                <a:lnTo>
                  <a:pt x="0" y="101917"/>
                </a:lnTo>
                <a:lnTo>
                  <a:pt x="509612" y="101917"/>
                </a:lnTo>
                <a:lnTo>
                  <a:pt x="509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563323" y="7825561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219081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932549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340237" y="792747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305777" y="101930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747941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951789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257561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5665257" y="7927473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3219081" y="802939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3422929" y="802939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3932542" y="8029409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442169" y="802939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646015" y="802940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951781" y="8029409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461409" y="8029397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626777" y="8131326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65" y="0"/>
                </a:moveTo>
                <a:lnTo>
                  <a:pt x="203847" y="0"/>
                </a:ln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305765" y="101930"/>
                </a:lnTo>
                <a:lnTo>
                  <a:pt x="3057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034473" y="8131321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238321" y="8131321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442168" y="8131326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30"/>
                </a:lnTo>
                <a:lnTo>
                  <a:pt x="101917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5155637" y="8131321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359476" y="8131326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30" y="0"/>
                </a:lnTo>
                <a:lnTo>
                  <a:pt x="0" y="0"/>
                </a:lnTo>
                <a:lnTo>
                  <a:pt x="0" y="101930"/>
                </a:lnTo>
                <a:lnTo>
                  <a:pt x="101930" y="101930"/>
                </a:lnTo>
                <a:lnTo>
                  <a:pt x="203847" y="101930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524853" y="8233245"/>
            <a:ext cx="102235" cy="102235"/>
          </a:xfrm>
          <a:custGeom>
            <a:avLst/>
            <a:gdLst/>
            <a:ahLst/>
            <a:cxnLst/>
            <a:rect l="l" t="t" r="r" b="b"/>
            <a:pathLst>
              <a:path w="102235" h="102234">
                <a:moveTo>
                  <a:pt x="101923" y="101923"/>
                </a:moveTo>
                <a:lnTo>
                  <a:pt x="0" y="101923"/>
                </a:lnTo>
                <a:lnTo>
                  <a:pt x="0" y="0"/>
                </a:lnTo>
                <a:lnTo>
                  <a:pt x="101923" y="0"/>
                </a:lnTo>
                <a:lnTo>
                  <a:pt x="101923" y="1019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728694" y="823325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238320" y="8233257"/>
            <a:ext cx="204470" cy="102235"/>
          </a:xfrm>
          <a:custGeom>
            <a:avLst/>
            <a:gdLst/>
            <a:ahLst/>
            <a:cxnLst/>
            <a:rect l="l" t="t" r="r" b="b"/>
            <a:pathLst>
              <a:path w="204470" h="102234">
                <a:moveTo>
                  <a:pt x="203847" y="0"/>
                </a:moveTo>
                <a:lnTo>
                  <a:pt x="101917" y="0"/>
                </a:lnTo>
                <a:lnTo>
                  <a:pt x="0" y="0"/>
                </a:lnTo>
                <a:lnTo>
                  <a:pt x="0" y="101917"/>
                </a:lnTo>
                <a:lnTo>
                  <a:pt x="101917" y="101917"/>
                </a:lnTo>
                <a:lnTo>
                  <a:pt x="203847" y="101917"/>
                </a:lnTo>
                <a:lnTo>
                  <a:pt x="203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646015" y="8233257"/>
            <a:ext cx="509905" cy="102235"/>
          </a:xfrm>
          <a:custGeom>
            <a:avLst/>
            <a:gdLst/>
            <a:ahLst/>
            <a:cxnLst/>
            <a:rect l="l" t="t" r="r" b="b"/>
            <a:pathLst>
              <a:path w="509904" h="102234">
                <a:moveTo>
                  <a:pt x="509612" y="0"/>
                </a:moveTo>
                <a:lnTo>
                  <a:pt x="509612" y="0"/>
                </a:lnTo>
                <a:lnTo>
                  <a:pt x="0" y="0"/>
                </a:lnTo>
                <a:lnTo>
                  <a:pt x="0" y="101917"/>
                </a:lnTo>
                <a:lnTo>
                  <a:pt x="509612" y="101917"/>
                </a:lnTo>
                <a:lnTo>
                  <a:pt x="5096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5359476" y="8233257"/>
            <a:ext cx="306070" cy="102235"/>
          </a:xfrm>
          <a:custGeom>
            <a:avLst/>
            <a:gdLst/>
            <a:ahLst/>
            <a:cxnLst/>
            <a:rect l="l" t="t" r="r" b="b"/>
            <a:pathLst>
              <a:path w="306070" h="102234">
                <a:moveTo>
                  <a:pt x="305777" y="0"/>
                </a:moveTo>
                <a:lnTo>
                  <a:pt x="203847" y="0"/>
                </a:lnTo>
                <a:lnTo>
                  <a:pt x="101930" y="0"/>
                </a:lnTo>
                <a:lnTo>
                  <a:pt x="0" y="0"/>
                </a:lnTo>
                <a:lnTo>
                  <a:pt x="0" y="101917"/>
                </a:lnTo>
                <a:lnTo>
                  <a:pt x="101930" y="101917"/>
                </a:lnTo>
                <a:lnTo>
                  <a:pt x="203847" y="101917"/>
                </a:lnTo>
                <a:lnTo>
                  <a:pt x="305777" y="101917"/>
                </a:lnTo>
                <a:lnTo>
                  <a:pt x="3057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7" name="object 237"/>
          <p:cNvGrpSpPr/>
          <p:nvPr/>
        </p:nvGrpSpPr>
        <p:grpSpPr>
          <a:xfrm>
            <a:off x="3353590" y="5921578"/>
            <a:ext cx="1464945" cy="1464945"/>
            <a:chOff x="3353590" y="5921578"/>
            <a:chExt cx="1464945" cy="1464945"/>
          </a:xfrm>
        </p:grpSpPr>
        <p:sp>
          <p:nvSpPr>
            <p:cNvPr id="238" name="object 238"/>
            <p:cNvSpPr/>
            <p:nvPr/>
          </p:nvSpPr>
          <p:spPr>
            <a:xfrm>
              <a:off x="3353590" y="5921578"/>
              <a:ext cx="1464945" cy="1464945"/>
            </a:xfrm>
            <a:custGeom>
              <a:avLst/>
              <a:gdLst/>
              <a:ahLst/>
              <a:cxnLst/>
              <a:rect l="l" t="t" r="r" b="b"/>
              <a:pathLst>
                <a:path w="1464945" h="1464945">
                  <a:moveTo>
                    <a:pt x="713857" y="1464352"/>
                  </a:moveTo>
                  <a:lnTo>
                    <a:pt x="624331" y="1456642"/>
                  </a:lnTo>
                  <a:lnTo>
                    <a:pt x="536422" y="1438032"/>
                  </a:lnTo>
                  <a:lnTo>
                    <a:pt x="451442" y="1408796"/>
                  </a:lnTo>
                  <a:lnTo>
                    <a:pt x="370680" y="1369379"/>
                  </a:lnTo>
                  <a:lnTo>
                    <a:pt x="295359" y="1320377"/>
                  </a:lnTo>
                  <a:lnTo>
                    <a:pt x="226603" y="1262525"/>
                  </a:lnTo>
                  <a:lnTo>
                    <a:pt x="165439" y="1196682"/>
                  </a:lnTo>
                  <a:lnTo>
                    <a:pt x="112794" y="1123848"/>
                  </a:lnTo>
                  <a:lnTo>
                    <a:pt x="69466" y="1045126"/>
                  </a:lnTo>
                  <a:lnTo>
                    <a:pt x="36101" y="961693"/>
                  </a:lnTo>
                  <a:lnTo>
                    <a:pt x="13196" y="874793"/>
                  </a:lnTo>
                  <a:lnTo>
                    <a:pt x="1102" y="785742"/>
                  </a:lnTo>
                  <a:lnTo>
                    <a:pt x="0" y="695892"/>
                  </a:lnTo>
                  <a:lnTo>
                    <a:pt x="9904" y="606582"/>
                  </a:lnTo>
                  <a:lnTo>
                    <a:pt x="30668" y="519145"/>
                  </a:lnTo>
                  <a:lnTo>
                    <a:pt x="61980" y="434908"/>
                  </a:lnTo>
                  <a:lnTo>
                    <a:pt x="103363" y="355147"/>
                  </a:lnTo>
                  <a:lnTo>
                    <a:pt x="154198" y="281052"/>
                  </a:lnTo>
                  <a:lnTo>
                    <a:pt x="213728" y="213728"/>
                  </a:lnTo>
                  <a:lnTo>
                    <a:pt x="281052" y="154198"/>
                  </a:lnTo>
                  <a:lnTo>
                    <a:pt x="355147" y="103363"/>
                  </a:lnTo>
                  <a:lnTo>
                    <a:pt x="434908" y="61980"/>
                  </a:lnTo>
                  <a:lnTo>
                    <a:pt x="519145" y="30668"/>
                  </a:lnTo>
                  <a:lnTo>
                    <a:pt x="606582" y="9904"/>
                  </a:lnTo>
                  <a:lnTo>
                    <a:pt x="695892" y="0"/>
                  </a:lnTo>
                  <a:lnTo>
                    <a:pt x="785742" y="1102"/>
                  </a:lnTo>
                  <a:lnTo>
                    <a:pt x="874793" y="13196"/>
                  </a:lnTo>
                  <a:lnTo>
                    <a:pt x="961693" y="36101"/>
                  </a:lnTo>
                  <a:lnTo>
                    <a:pt x="1045126" y="69467"/>
                  </a:lnTo>
                  <a:lnTo>
                    <a:pt x="1123848" y="112794"/>
                  </a:lnTo>
                  <a:lnTo>
                    <a:pt x="1196682" y="165439"/>
                  </a:lnTo>
                  <a:lnTo>
                    <a:pt x="1262525" y="226603"/>
                  </a:lnTo>
                  <a:lnTo>
                    <a:pt x="1320378" y="295359"/>
                  </a:lnTo>
                  <a:lnTo>
                    <a:pt x="1369379" y="370680"/>
                  </a:lnTo>
                  <a:lnTo>
                    <a:pt x="1408797" y="451442"/>
                  </a:lnTo>
                  <a:lnTo>
                    <a:pt x="1438032" y="536422"/>
                  </a:lnTo>
                  <a:lnTo>
                    <a:pt x="1456642" y="624331"/>
                  </a:lnTo>
                  <a:lnTo>
                    <a:pt x="1464352" y="713857"/>
                  </a:lnTo>
                  <a:lnTo>
                    <a:pt x="1464572" y="731845"/>
                  </a:lnTo>
                  <a:lnTo>
                    <a:pt x="1459062" y="821544"/>
                  </a:lnTo>
                  <a:lnTo>
                    <a:pt x="1442614" y="909883"/>
                  </a:lnTo>
                  <a:lnTo>
                    <a:pt x="1415476" y="995545"/>
                  </a:lnTo>
                  <a:lnTo>
                    <a:pt x="1378053" y="1077250"/>
                  </a:lnTo>
                  <a:lnTo>
                    <a:pt x="1330909" y="1153760"/>
                  </a:lnTo>
                  <a:lnTo>
                    <a:pt x="1274760" y="1223915"/>
                  </a:lnTo>
                  <a:lnTo>
                    <a:pt x="1210447" y="1286669"/>
                  </a:lnTo>
                  <a:lnTo>
                    <a:pt x="1138926" y="1341085"/>
                  </a:lnTo>
                  <a:lnTo>
                    <a:pt x="1061283" y="1386338"/>
                  </a:lnTo>
                  <a:lnTo>
                    <a:pt x="978693" y="1421741"/>
                  </a:lnTo>
                  <a:lnTo>
                    <a:pt x="892392" y="1446768"/>
                  </a:lnTo>
                  <a:lnTo>
                    <a:pt x="803665" y="1461044"/>
                  </a:lnTo>
                  <a:lnTo>
                    <a:pt x="713857" y="14643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3626777" y="6194765"/>
              <a:ext cx="917575" cy="917575"/>
            </a:xfrm>
            <a:custGeom>
              <a:avLst/>
              <a:gdLst/>
              <a:ahLst/>
              <a:cxnLst/>
              <a:rect l="l" t="t" r="r" b="b"/>
              <a:pathLst>
                <a:path w="917575" h="917575">
                  <a:moveTo>
                    <a:pt x="458657" y="917315"/>
                  </a:moveTo>
                  <a:lnTo>
                    <a:pt x="411762" y="914947"/>
                  </a:lnTo>
                  <a:lnTo>
                    <a:pt x="366222" y="907997"/>
                  </a:lnTo>
                  <a:lnTo>
                    <a:pt x="322267" y="896695"/>
                  </a:lnTo>
                  <a:lnTo>
                    <a:pt x="280127" y="881271"/>
                  </a:lnTo>
                  <a:lnTo>
                    <a:pt x="240034" y="861957"/>
                  </a:lnTo>
                  <a:lnTo>
                    <a:pt x="202217" y="838983"/>
                  </a:lnTo>
                  <a:lnTo>
                    <a:pt x="166908" y="812579"/>
                  </a:lnTo>
                  <a:lnTo>
                    <a:pt x="134337" y="782977"/>
                  </a:lnTo>
                  <a:lnTo>
                    <a:pt x="104735" y="750405"/>
                  </a:lnTo>
                  <a:lnTo>
                    <a:pt x="78331" y="715096"/>
                  </a:lnTo>
                  <a:lnTo>
                    <a:pt x="55357" y="677280"/>
                  </a:lnTo>
                  <a:lnTo>
                    <a:pt x="36043" y="637187"/>
                  </a:lnTo>
                  <a:lnTo>
                    <a:pt x="20620" y="595047"/>
                  </a:lnTo>
                  <a:lnTo>
                    <a:pt x="9318" y="551092"/>
                  </a:lnTo>
                  <a:lnTo>
                    <a:pt x="2367" y="505552"/>
                  </a:lnTo>
                  <a:lnTo>
                    <a:pt x="0" y="458657"/>
                  </a:lnTo>
                  <a:lnTo>
                    <a:pt x="2367" y="411762"/>
                  </a:lnTo>
                  <a:lnTo>
                    <a:pt x="9318" y="366222"/>
                  </a:lnTo>
                  <a:lnTo>
                    <a:pt x="20620" y="322267"/>
                  </a:lnTo>
                  <a:lnTo>
                    <a:pt x="36043" y="280127"/>
                  </a:lnTo>
                  <a:lnTo>
                    <a:pt x="55357" y="240034"/>
                  </a:lnTo>
                  <a:lnTo>
                    <a:pt x="78331" y="202217"/>
                  </a:lnTo>
                  <a:lnTo>
                    <a:pt x="104735" y="166908"/>
                  </a:lnTo>
                  <a:lnTo>
                    <a:pt x="134337" y="134337"/>
                  </a:lnTo>
                  <a:lnTo>
                    <a:pt x="166908" y="104735"/>
                  </a:lnTo>
                  <a:lnTo>
                    <a:pt x="202217" y="78331"/>
                  </a:lnTo>
                  <a:lnTo>
                    <a:pt x="240034" y="55357"/>
                  </a:lnTo>
                  <a:lnTo>
                    <a:pt x="280127" y="36043"/>
                  </a:lnTo>
                  <a:lnTo>
                    <a:pt x="322267" y="20620"/>
                  </a:lnTo>
                  <a:lnTo>
                    <a:pt x="366222" y="9318"/>
                  </a:lnTo>
                  <a:lnTo>
                    <a:pt x="411762" y="2367"/>
                  </a:lnTo>
                  <a:lnTo>
                    <a:pt x="458657" y="0"/>
                  </a:lnTo>
                  <a:lnTo>
                    <a:pt x="505552" y="2367"/>
                  </a:lnTo>
                  <a:lnTo>
                    <a:pt x="551092" y="9318"/>
                  </a:lnTo>
                  <a:lnTo>
                    <a:pt x="595047" y="20620"/>
                  </a:lnTo>
                  <a:lnTo>
                    <a:pt x="637187" y="36043"/>
                  </a:lnTo>
                  <a:lnTo>
                    <a:pt x="677280" y="55357"/>
                  </a:lnTo>
                  <a:lnTo>
                    <a:pt x="715096" y="78331"/>
                  </a:lnTo>
                  <a:lnTo>
                    <a:pt x="750405" y="104735"/>
                  </a:lnTo>
                  <a:lnTo>
                    <a:pt x="782977" y="134337"/>
                  </a:lnTo>
                  <a:lnTo>
                    <a:pt x="812579" y="166908"/>
                  </a:lnTo>
                  <a:lnTo>
                    <a:pt x="838983" y="202217"/>
                  </a:lnTo>
                  <a:lnTo>
                    <a:pt x="861957" y="240034"/>
                  </a:lnTo>
                  <a:lnTo>
                    <a:pt x="881271" y="280127"/>
                  </a:lnTo>
                  <a:lnTo>
                    <a:pt x="896695" y="322267"/>
                  </a:lnTo>
                  <a:lnTo>
                    <a:pt x="907997" y="366222"/>
                  </a:lnTo>
                  <a:lnTo>
                    <a:pt x="914947" y="411762"/>
                  </a:lnTo>
                  <a:lnTo>
                    <a:pt x="917315" y="458657"/>
                  </a:lnTo>
                  <a:lnTo>
                    <a:pt x="914947" y="505552"/>
                  </a:lnTo>
                  <a:lnTo>
                    <a:pt x="907997" y="551092"/>
                  </a:lnTo>
                  <a:lnTo>
                    <a:pt x="896695" y="595047"/>
                  </a:lnTo>
                  <a:lnTo>
                    <a:pt x="881271" y="637187"/>
                  </a:lnTo>
                  <a:lnTo>
                    <a:pt x="861957" y="677280"/>
                  </a:lnTo>
                  <a:lnTo>
                    <a:pt x="838983" y="715096"/>
                  </a:lnTo>
                  <a:lnTo>
                    <a:pt x="812579" y="750405"/>
                  </a:lnTo>
                  <a:lnTo>
                    <a:pt x="782977" y="782977"/>
                  </a:lnTo>
                  <a:lnTo>
                    <a:pt x="750405" y="812579"/>
                  </a:lnTo>
                  <a:lnTo>
                    <a:pt x="715096" y="838983"/>
                  </a:lnTo>
                  <a:lnTo>
                    <a:pt x="677280" y="861957"/>
                  </a:lnTo>
                  <a:lnTo>
                    <a:pt x="637187" y="881271"/>
                  </a:lnTo>
                  <a:lnTo>
                    <a:pt x="595047" y="896695"/>
                  </a:lnTo>
                  <a:lnTo>
                    <a:pt x="551092" y="907997"/>
                  </a:lnTo>
                  <a:lnTo>
                    <a:pt x="505552" y="914947"/>
                  </a:lnTo>
                  <a:lnTo>
                    <a:pt x="458657" y="917315"/>
                  </a:lnTo>
                  <a:close/>
                </a:path>
              </a:pathLst>
            </a:custGeom>
            <a:solidFill>
              <a:srgbClr val="161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3844797" y="6355206"/>
              <a:ext cx="449580" cy="596900"/>
            </a:xfrm>
            <a:custGeom>
              <a:avLst/>
              <a:gdLst/>
              <a:ahLst/>
              <a:cxnLst/>
              <a:rect l="l" t="t" r="r" b="b"/>
              <a:pathLst>
                <a:path w="449579" h="596900">
                  <a:moveTo>
                    <a:pt x="222860" y="596454"/>
                  </a:moveTo>
                  <a:lnTo>
                    <a:pt x="174460" y="591797"/>
                  </a:lnTo>
                  <a:lnTo>
                    <a:pt x="130991" y="578210"/>
                  </a:lnTo>
                  <a:lnTo>
                    <a:pt x="92922" y="556272"/>
                  </a:lnTo>
                  <a:lnTo>
                    <a:pt x="60721" y="526561"/>
                  </a:lnTo>
                  <a:lnTo>
                    <a:pt x="34860" y="489657"/>
                  </a:lnTo>
                  <a:lnTo>
                    <a:pt x="15806" y="446137"/>
                  </a:lnTo>
                  <a:lnTo>
                    <a:pt x="4029" y="396580"/>
                  </a:lnTo>
                  <a:lnTo>
                    <a:pt x="0" y="341564"/>
                  </a:lnTo>
                  <a:lnTo>
                    <a:pt x="3315" y="288920"/>
                  </a:lnTo>
                  <a:lnTo>
                    <a:pt x="12900" y="239400"/>
                  </a:lnTo>
                  <a:lnTo>
                    <a:pt x="28214" y="193403"/>
                  </a:lnTo>
                  <a:lnTo>
                    <a:pt x="48714" y="151325"/>
                  </a:lnTo>
                  <a:lnTo>
                    <a:pt x="73858" y="113567"/>
                  </a:lnTo>
                  <a:lnTo>
                    <a:pt x="103106" y="80525"/>
                  </a:lnTo>
                  <a:lnTo>
                    <a:pt x="135915" y="52597"/>
                  </a:lnTo>
                  <a:lnTo>
                    <a:pt x="171743" y="30183"/>
                  </a:lnTo>
                  <a:lnTo>
                    <a:pt x="210050" y="13680"/>
                  </a:lnTo>
                  <a:lnTo>
                    <a:pt x="250292" y="3486"/>
                  </a:lnTo>
                  <a:lnTo>
                    <a:pt x="291930" y="0"/>
                  </a:lnTo>
                  <a:lnTo>
                    <a:pt x="343367" y="5408"/>
                  </a:lnTo>
                  <a:lnTo>
                    <a:pt x="384876" y="20671"/>
                  </a:lnTo>
                  <a:lnTo>
                    <a:pt x="415592" y="44343"/>
                  </a:lnTo>
                  <a:lnTo>
                    <a:pt x="434654" y="74979"/>
                  </a:lnTo>
                  <a:lnTo>
                    <a:pt x="441200" y="111133"/>
                  </a:lnTo>
                  <a:lnTo>
                    <a:pt x="433102" y="156630"/>
                  </a:lnTo>
                  <a:lnTo>
                    <a:pt x="412233" y="192316"/>
                  </a:lnTo>
                  <a:lnTo>
                    <a:pt x="352743" y="223954"/>
                  </a:lnTo>
                  <a:lnTo>
                    <a:pt x="352241" y="174546"/>
                  </a:lnTo>
                  <a:lnTo>
                    <a:pt x="362371" y="147705"/>
                  </a:lnTo>
                  <a:lnTo>
                    <a:pt x="362122" y="83582"/>
                  </a:lnTo>
                  <a:lnTo>
                    <a:pt x="326020" y="46945"/>
                  </a:lnTo>
                  <a:lnTo>
                    <a:pt x="296585" y="41971"/>
                  </a:lnTo>
                  <a:lnTo>
                    <a:pt x="265094" y="46022"/>
                  </a:lnTo>
                  <a:lnTo>
                    <a:pt x="203165" y="77696"/>
                  </a:lnTo>
                  <a:lnTo>
                    <a:pt x="174693" y="104826"/>
                  </a:lnTo>
                  <a:lnTo>
                    <a:pt x="149193" y="139157"/>
                  </a:lnTo>
                  <a:lnTo>
                    <a:pt x="127649" y="180443"/>
                  </a:lnTo>
                  <a:lnTo>
                    <a:pt x="111043" y="228439"/>
                  </a:lnTo>
                  <a:lnTo>
                    <a:pt x="100359" y="282897"/>
                  </a:lnTo>
                  <a:lnTo>
                    <a:pt x="96579" y="343573"/>
                  </a:lnTo>
                  <a:lnTo>
                    <a:pt x="101148" y="397153"/>
                  </a:lnTo>
                  <a:lnTo>
                    <a:pt x="114454" y="444138"/>
                  </a:lnTo>
                  <a:lnTo>
                    <a:pt x="135899" y="483123"/>
                  </a:lnTo>
                  <a:lnTo>
                    <a:pt x="164883" y="512707"/>
                  </a:lnTo>
                  <a:lnTo>
                    <a:pt x="200806" y="531486"/>
                  </a:lnTo>
                  <a:lnTo>
                    <a:pt x="243069" y="538058"/>
                  </a:lnTo>
                  <a:lnTo>
                    <a:pt x="288594" y="531582"/>
                  </a:lnTo>
                  <a:lnTo>
                    <a:pt x="330712" y="513209"/>
                  </a:lnTo>
                  <a:lnTo>
                    <a:pt x="368567" y="484519"/>
                  </a:lnTo>
                  <a:lnTo>
                    <a:pt x="401303" y="447096"/>
                  </a:lnTo>
                  <a:lnTo>
                    <a:pt x="428064" y="402520"/>
                  </a:lnTo>
                  <a:lnTo>
                    <a:pt x="431531" y="395535"/>
                  </a:lnTo>
                  <a:lnTo>
                    <a:pt x="434861" y="392342"/>
                  </a:lnTo>
                  <a:lnTo>
                    <a:pt x="438650" y="392342"/>
                  </a:lnTo>
                  <a:lnTo>
                    <a:pt x="444122" y="392342"/>
                  </a:lnTo>
                  <a:lnTo>
                    <a:pt x="449369" y="397044"/>
                  </a:lnTo>
                  <a:lnTo>
                    <a:pt x="449369" y="407308"/>
                  </a:lnTo>
                  <a:lnTo>
                    <a:pt x="444353" y="432379"/>
                  </a:lnTo>
                  <a:lnTo>
                    <a:pt x="405409" y="501211"/>
                  </a:lnTo>
                  <a:lnTo>
                    <a:pt x="372265" y="536602"/>
                  </a:lnTo>
                  <a:lnTo>
                    <a:pt x="330531" y="567063"/>
                  </a:lnTo>
                  <a:lnTo>
                    <a:pt x="280598" y="588409"/>
                  </a:lnTo>
                  <a:lnTo>
                    <a:pt x="222860" y="596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1" name="object 24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7430" y="3528144"/>
            <a:ext cx="9974699" cy="5656589"/>
          </a:xfrm>
          <a:prstGeom prst="rect">
            <a:avLst/>
          </a:prstGeom>
        </p:spPr>
      </p:pic>
      <p:pic>
        <p:nvPicPr>
          <p:cNvPr id="242" name="object 24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5994" y="3585719"/>
            <a:ext cx="4181474" cy="981074"/>
          </a:xfrm>
          <a:prstGeom prst="rect">
            <a:avLst/>
          </a:prstGeom>
        </p:spPr>
      </p:pic>
      <p:sp>
        <p:nvSpPr>
          <p:cNvPr id="243" name="object 243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6045815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  <a:tabLst>
                <a:tab pos="8301355" algn="l"/>
              </a:tabLst>
            </a:pPr>
            <a:r>
              <a:rPr spc="335" dirty="0"/>
              <a:t>WHERE</a:t>
            </a:r>
            <a:r>
              <a:rPr spc="35" dirty="0"/>
              <a:t> </a:t>
            </a:r>
            <a:r>
              <a:rPr spc="475" dirty="0"/>
              <a:t>DO</a:t>
            </a:r>
            <a:r>
              <a:rPr spc="35" dirty="0"/>
              <a:t> </a:t>
            </a:r>
            <a:r>
              <a:rPr spc="160" dirty="0"/>
              <a:t>YOUR</a:t>
            </a:r>
            <a:r>
              <a:rPr spc="35" dirty="0"/>
              <a:t> </a:t>
            </a:r>
            <a:r>
              <a:rPr spc="70" dirty="0"/>
              <a:t>LOCAL</a:t>
            </a:r>
            <a:r>
              <a:rPr spc="35" dirty="0"/>
              <a:t> </a:t>
            </a:r>
            <a:r>
              <a:rPr spc="120" dirty="0"/>
              <a:t>PROPERTY</a:t>
            </a:r>
            <a:r>
              <a:rPr spc="35" dirty="0"/>
              <a:t> </a:t>
            </a:r>
            <a:r>
              <a:rPr spc="-25" dirty="0"/>
              <a:t>TAX </a:t>
            </a:r>
            <a:r>
              <a:rPr u="heavy" spc="130" dirty="0">
                <a:uFill>
                  <a:solidFill>
                    <a:srgbClr val="669A40"/>
                  </a:solidFill>
                </a:uFill>
              </a:rPr>
              <a:t>DOLLARS</a:t>
            </a:r>
            <a:r>
              <a:rPr u="heavy" spc="50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-25" dirty="0">
                <a:uFill>
                  <a:solidFill>
                    <a:srgbClr val="669A40"/>
                  </a:solidFill>
                </a:uFill>
              </a:rPr>
              <a:t>GO?</a:t>
            </a:r>
            <a:r>
              <a:rPr u="heavy" dirty="0">
                <a:uFill>
                  <a:solidFill>
                    <a:srgbClr val="669A40"/>
                  </a:solidFill>
                </a:uFill>
              </a:rPr>
              <a:t>	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16000" y="855930"/>
            <a:ext cx="1187894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900" b="1" dirty="0">
                <a:solidFill>
                  <a:srgbClr val="004E9A"/>
                </a:solidFill>
                <a:latin typeface="Arial"/>
                <a:cs typeface="Arial"/>
              </a:rPr>
              <a:t>OKACTE’S</a:t>
            </a:r>
            <a:r>
              <a:rPr sz="5900" b="1" spc="165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175" dirty="0">
                <a:solidFill>
                  <a:srgbClr val="004E9A"/>
                </a:solidFill>
                <a:latin typeface="Arial"/>
                <a:cs typeface="Arial"/>
              </a:rPr>
              <a:t>OFFICIAL</a:t>
            </a:r>
            <a:r>
              <a:rPr sz="5900" b="1" spc="170" dirty="0">
                <a:solidFill>
                  <a:srgbClr val="004E9A"/>
                </a:solidFill>
                <a:latin typeface="Arial"/>
                <a:cs typeface="Arial"/>
              </a:rPr>
              <a:t> </a:t>
            </a:r>
            <a:r>
              <a:rPr sz="5900" b="1" spc="229" dirty="0">
                <a:solidFill>
                  <a:srgbClr val="004E9A"/>
                </a:solidFill>
                <a:latin typeface="Arial"/>
                <a:cs typeface="Arial"/>
              </a:rPr>
              <a:t>POSITION</a:t>
            </a:r>
            <a:endParaRPr sz="59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25525" y="2615690"/>
            <a:ext cx="14569440" cy="213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6000" dirty="0">
                <a:solidFill>
                  <a:srgbClr val="484848"/>
                </a:solidFill>
              </a:rPr>
              <a:t>OkACTE</a:t>
            </a:r>
            <a:r>
              <a:rPr sz="6000" spc="-355" dirty="0">
                <a:solidFill>
                  <a:srgbClr val="484848"/>
                </a:solidFill>
              </a:rPr>
              <a:t> </a:t>
            </a:r>
            <a:r>
              <a:rPr sz="6000" dirty="0">
                <a:solidFill>
                  <a:srgbClr val="484848"/>
                </a:solidFill>
              </a:rPr>
              <a:t>opposes</a:t>
            </a:r>
            <a:r>
              <a:rPr sz="6000" spc="-355" dirty="0">
                <a:solidFill>
                  <a:srgbClr val="484848"/>
                </a:solidFill>
              </a:rPr>
              <a:t> </a:t>
            </a:r>
            <a:r>
              <a:rPr sz="6000" spc="415" dirty="0">
                <a:solidFill>
                  <a:srgbClr val="484848"/>
                </a:solidFill>
              </a:rPr>
              <a:t>State</a:t>
            </a:r>
            <a:r>
              <a:rPr sz="6000" spc="-350" dirty="0">
                <a:solidFill>
                  <a:srgbClr val="484848"/>
                </a:solidFill>
              </a:rPr>
              <a:t> </a:t>
            </a:r>
            <a:r>
              <a:rPr sz="6000" spc="65" dirty="0">
                <a:solidFill>
                  <a:srgbClr val="484848"/>
                </a:solidFill>
              </a:rPr>
              <a:t>Questions</a:t>
            </a:r>
            <a:r>
              <a:rPr sz="6000" spc="-355" dirty="0">
                <a:solidFill>
                  <a:srgbClr val="484848"/>
                </a:solidFill>
              </a:rPr>
              <a:t> </a:t>
            </a:r>
            <a:r>
              <a:rPr sz="6000" spc="285" dirty="0">
                <a:solidFill>
                  <a:srgbClr val="484848"/>
                </a:solidFill>
              </a:rPr>
              <a:t>844, </a:t>
            </a:r>
            <a:r>
              <a:rPr sz="6000" spc="250" dirty="0">
                <a:solidFill>
                  <a:srgbClr val="484848"/>
                </a:solidFill>
              </a:rPr>
              <a:t>847</a:t>
            </a:r>
            <a:r>
              <a:rPr sz="6000" spc="-335" dirty="0">
                <a:solidFill>
                  <a:srgbClr val="484848"/>
                </a:solidFill>
              </a:rPr>
              <a:t> </a:t>
            </a:r>
            <a:r>
              <a:rPr sz="6000" spc="100" dirty="0">
                <a:solidFill>
                  <a:srgbClr val="484848"/>
                </a:solidFill>
              </a:rPr>
              <a:t>and</a:t>
            </a:r>
            <a:r>
              <a:rPr sz="6000" spc="-335" dirty="0">
                <a:solidFill>
                  <a:srgbClr val="484848"/>
                </a:solidFill>
              </a:rPr>
              <a:t> </a:t>
            </a:r>
            <a:r>
              <a:rPr sz="6000" spc="250" dirty="0">
                <a:solidFill>
                  <a:srgbClr val="484848"/>
                </a:solidFill>
              </a:rPr>
              <a:t>843.</a:t>
            </a:r>
            <a:endParaRPr sz="6000"/>
          </a:p>
        </p:txBody>
      </p:sp>
      <p:sp>
        <p:nvSpPr>
          <p:cNvPr id="5" name="object 5"/>
          <p:cNvSpPr txBox="1"/>
          <p:nvPr/>
        </p:nvSpPr>
        <p:spPr>
          <a:xfrm>
            <a:off x="3897758" y="5145331"/>
            <a:ext cx="8935720" cy="259524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30"/>
              </a:spcBef>
            </a:pPr>
            <a:r>
              <a:rPr sz="6000" b="1" spc="455" dirty="0">
                <a:solidFill>
                  <a:srgbClr val="484848"/>
                </a:solidFill>
                <a:latin typeface="Arial"/>
                <a:cs typeface="Arial"/>
              </a:rPr>
              <a:t>We</a:t>
            </a:r>
            <a:r>
              <a:rPr sz="6000" b="1" spc="-3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000" b="1" spc="175" dirty="0">
                <a:solidFill>
                  <a:srgbClr val="484848"/>
                </a:solidFill>
                <a:latin typeface="Arial"/>
                <a:cs typeface="Arial"/>
              </a:rPr>
              <a:t>urge</a:t>
            </a:r>
            <a:r>
              <a:rPr sz="6000" b="1" spc="-3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000" b="1" spc="-10" dirty="0">
                <a:solidFill>
                  <a:srgbClr val="484848"/>
                </a:solidFill>
                <a:latin typeface="Arial"/>
                <a:cs typeface="Arial"/>
              </a:rPr>
              <a:t>all</a:t>
            </a:r>
            <a:r>
              <a:rPr sz="6000" b="1" spc="-35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000" b="1" spc="145" dirty="0">
                <a:solidFill>
                  <a:srgbClr val="484848"/>
                </a:solidFill>
                <a:latin typeface="Arial"/>
                <a:cs typeface="Arial"/>
              </a:rPr>
              <a:t>members</a:t>
            </a:r>
            <a:r>
              <a:rPr sz="6000" b="1" spc="-3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000" b="1" spc="420" dirty="0">
                <a:solidFill>
                  <a:srgbClr val="484848"/>
                </a:solidFill>
                <a:latin typeface="Arial"/>
                <a:cs typeface="Arial"/>
              </a:rPr>
              <a:t>to</a:t>
            </a:r>
            <a:endParaRPr sz="6000">
              <a:latin typeface="Arial"/>
              <a:cs typeface="Arial"/>
            </a:endParaRPr>
          </a:p>
          <a:p>
            <a:pPr marL="168275" algn="ctr">
              <a:lnSpc>
                <a:spcPct val="100000"/>
              </a:lnSpc>
              <a:spcBef>
                <a:spcPts val="1000"/>
              </a:spcBef>
            </a:pPr>
            <a:r>
              <a:rPr sz="9500" b="1" spc="-190" dirty="0">
                <a:solidFill>
                  <a:srgbClr val="C43C3A"/>
                </a:solidFill>
                <a:latin typeface="Arial"/>
                <a:cs typeface="Arial"/>
              </a:rPr>
              <a:t>V</a:t>
            </a:r>
            <a:r>
              <a:rPr sz="9500" b="1" spc="459" dirty="0">
                <a:solidFill>
                  <a:srgbClr val="C43C3A"/>
                </a:solidFill>
                <a:latin typeface="Arial"/>
                <a:cs typeface="Arial"/>
              </a:rPr>
              <a:t>o</a:t>
            </a:r>
            <a:r>
              <a:rPr sz="9500" b="1" spc="490" dirty="0">
                <a:solidFill>
                  <a:srgbClr val="C43C3A"/>
                </a:solidFill>
                <a:latin typeface="Arial"/>
                <a:cs typeface="Arial"/>
              </a:rPr>
              <a:t>t</a:t>
            </a:r>
            <a:r>
              <a:rPr sz="9500" b="1" spc="560" dirty="0">
                <a:solidFill>
                  <a:srgbClr val="C43C3A"/>
                </a:solidFill>
                <a:latin typeface="Arial"/>
                <a:cs typeface="Arial"/>
              </a:rPr>
              <a:t>e</a:t>
            </a:r>
            <a:r>
              <a:rPr sz="9500" b="1" spc="-53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9500" b="1" spc="475" dirty="0">
                <a:solidFill>
                  <a:srgbClr val="C43C3A"/>
                </a:solidFill>
                <a:latin typeface="Arial"/>
                <a:cs typeface="Arial"/>
              </a:rPr>
              <a:t>NO</a:t>
            </a:r>
            <a:endParaRPr sz="95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227627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QUESTIONS?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759028"/>
            <a:ext cx="8565515" cy="3130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800"/>
              </a:lnSpc>
              <a:spcBef>
                <a:spcPts val="100"/>
              </a:spcBef>
            </a:pPr>
            <a:r>
              <a:rPr sz="6800" b="1" spc="80" dirty="0">
                <a:solidFill>
                  <a:srgbClr val="484848"/>
                </a:solidFill>
                <a:latin typeface="Arial"/>
                <a:cs typeface="Arial"/>
              </a:rPr>
              <a:t>Skye</a:t>
            </a:r>
            <a:r>
              <a:rPr sz="6800" b="1" spc="-38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6800" b="1" spc="145" dirty="0">
                <a:solidFill>
                  <a:srgbClr val="484848"/>
                </a:solidFill>
                <a:latin typeface="Arial"/>
                <a:cs typeface="Arial"/>
              </a:rPr>
              <a:t>McNiel </a:t>
            </a:r>
            <a:r>
              <a:rPr sz="6800" b="1" spc="-10" dirty="0">
                <a:solidFill>
                  <a:srgbClr val="484848"/>
                </a:solidFill>
                <a:latin typeface="Arial"/>
                <a:cs typeface="Arial"/>
                <a:hlinkClick r:id="rId2"/>
              </a:rPr>
              <a:t>smcniel@okacte.org</a:t>
            </a:r>
            <a:endParaRPr sz="6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850635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1518265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spc="430" dirty="0"/>
              <a:t>WHAT</a:t>
            </a:r>
            <a:r>
              <a:rPr spc="35" dirty="0"/>
              <a:t> </a:t>
            </a:r>
            <a:r>
              <a:rPr spc="95" dirty="0"/>
              <a:t>ARE</a:t>
            </a:r>
            <a:r>
              <a:rPr spc="35" dirty="0"/>
              <a:t> </a:t>
            </a:r>
            <a:r>
              <a:rPr spc="120" dirty="0"/>
              <a:t>PROPERTY</a:t>
            </a:r>
            <a:r>
              <a:rPr spc="35" dirty="0"/>
              <a:t> </a:t>
            </a:r>
            <a:r>
              <a:rPr spc="-10" dirty="0"/>
              <a:t>TAXES </a:t>
            </a:r>
            <a:r>
              <a:rPr spc="325" dirty="0"/>
              <a:t>(AD</a:t>
            </a:r>
            <a:r>
              <a:rPr spc="45" dirty="0"/>
              <a:t> </a:t>
            </a:r>
            <a:r>
              <a:rPr spc="195" dirty="0"/>
              <a:t>VALOREM</a:t>
            </a:r>
            <a:r>
              <a:rPr spc="45" dirty="0"/>
              <a:t> </a:t>
            </a:r>
            <a:r>
              <a:rPr spc="-10" dirty="0"/>
              <a:t>TAXES)?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3954355"/>
            <a:ext cx="133350" cy="1333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44241" y="3488894"/>
            <a:ext cx="13986510" cy="3549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5"/>
              </a:spcBef>
            </a:pPr>
            <a:r>
              <a:rPr sz="4300" dirty="0">
                <a:solidFill>
                  <a:srgbClr val="484848"/>
                </a:solidFill>
                <a:latin typeface="Arial"/>
                <a:cs typeface="Arial"/>
              </a:rPr>
              <a:t>Ad</a:t>
            </a:r>
            <a:r>
              <a:rPr sz="4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00" dirty="0">
                <a:solidFill>
                  <a:srgbClr val="484848"/>
                </a:solidFill>
                <a:latin typeface="Arial"/>
                <a:cs typeface="Arial"/>
              </a:rPr>
              <a:t>valorem</a:t>
            </a:r>
            <a:r>
              <a:rPr sz="4300" spc="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55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4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215" dirty="0">
                <a:solidFill>
                  <a:srgbClr val="484848"/>
                </a:solidFill>
                <a:latin typeface="Arial"/>
                <a:cs typeface="Arial"/>
              </a:rPr>
              <a:t>are</a:t>
            </a:r>
            <a:r>
              <a:rPr sz="43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4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305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43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55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4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14" dirty="0">
                <a:solidFill>
                  <a:srgbClr val="484848"/>
                </a:solidFill>
                <a:latin typeface="Arial"/>
                <a:cs typeface="Arial"/>
              </a:rPr>
              <a:t>paid</a:t>
            </a:r>
            <a:r>
              <a:rPr sz="4300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65" dirty="0">
                <a:solidFill>
                  <a:srgbClr val="484848"/>
                </a:solidFill>
                <a:latin typeface="Arial"/>
                <a:cs typeface="Arial"/>
              </a:rPr>
              <a:t>on</a:t>
            </a:r>
            <a:r>
              <a:rPr sz="4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90" dirty="0">
                <a:solidFill>
                  <a:srgbClr val="484848"/>
                </a:solidFill>
                <a:latin typeface="Arial"/>
                <a:cs typeface="Arial"/>
              </a:rPr>
              <a:t>real </a:t>
            </a:r>
            <a:r>
              <a:rPr sz="4300" spc="125" dirty="0">
                <a:solidFill>
                  <a:srgbClr val="484848"/>
                </a:solidFill>
                <a:latin typeface="Arial"/>
                <a:cs typeface="Arial"/>
              </a:rPr>
              <a:t>estate.</a:t>
            </a:r>
            <a:endParaRPr sz="4300">
              <a:latin typeface="Arial"/>
              <a:cs typeface="Arial"/>
            </a:endParaRPr>
          </a:p>
          <a:p>
            <a:pPr marL="12700" marR="205740">
              <a:lnSpc>
                <a:spcPct val="116300"/>
              </a:lnSpc>
              <a:spcBef>
                <a:spcPts val="3750"/>
              </a:spcBef>
            </a:pPr>
            <a:r>
              <a:rPr sz="4300" spc="-130" dirty="0">
                <a:solidFill>
                  <a:srgbClr val="484848"/>
                </a:solidFill>
                <a:latin typeface="Arial"/>
                <a:cs typeface="Arial"/>
              </a:rPr>
              <a:t>Unlike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26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85" dirty="0">
                <a:solidFill>
                  <a:srgbClr val="484848"/>
                </a:solidFill>
                <a:latin typeface="Arial"/>
                <a:cs typeface="Arial"/>
              </a:rPr>
              <a:t>income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310" dirty="0">
                <a:solidFill>
                  <a:srgbClr val="484848"/>
                </a:solidFill>
                <a:latin typeface="Arial"/>
                <a:cs typeface="Arial"/>
              </a:rPr>
              <a:t>or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dirty="0">
                <a:solidFill>
                  <a:srgbClr val="484848"/>
                </a:solidFill>
                <a:latin typeface="Arial"/>
                <a:cs typeface="Arial"/>
              </a:rPr>
              <a:t>sales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75" dirty="0">
                <a:solidFill>
                  <a:srgbClr val="484848"/>
                </a:solidFill>
                <a:latin typeface="Arial"/>
                <a:cs typeface="Arial"/>
              </a:rPr>
              <a:t>taxes,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30" dirty="0">
                <a:solidFill>
                  <a:srgbClr val="484848"/>
                </a:solidFill>
                <a:latin typeface="Arial"/>
                <a:cs typeface="Arial"/>
              </a:rPr>
              <a:t>this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10" dirty="0">
                <a:solidFill>
                  <a:srgbClr val="484848"/>
                </a:solidFill>
                <a:latin typeface="Arial"/>
                <a:cs typeface="Arial"/>
              </a:rPr>
              <a:t>money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65" dirty="0">
                <a:solidFill>
                  <a:srgbClr val="484848"/>
                </a:solidFill>
                <a:latin typeface="Arial"/>
                <a:cs typeface="Arial"/>
              </a:rPr>
              <a:t>stays</a:t>
            </a:r>
            <a:r>
              <a:rPr sz="4300" spc="-4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-25" dirty="0">
                <a:solidFill>
                  <a:srgbClr val="484848"/>
                </a:solidFill>
                <a:latin typeface="Arial"/>
                <a:cs typeface="Arial"/>
              </a:rPr>
              <a:t>in </a:t>
            </a:r>
            <a:r>
              <a:rPr sz="4300" spc="254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4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4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65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4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175" dirty="0">
                <a:solidFill>
                  <a:srgbClr val="484848"/>
                </a:solidFill>
                <a:latin typeface="Arial"/>
                <a:cs typeface="Arial"/>
              </a:rPr>
              <a:t>where</a:t>
            </a:r>
            <a:r>
              <a:rPr sz="4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300" dirty="0">
                <a:solidFill>
                  <a:srgbClr val="484848"/>
                </a:solidFill>
                <a:latin typeface="Arial"/>
                <a:cs typeface="Arial"/>
              </a:rPr>
              <a:t>it</a:t>
            </a:r>
            <a:r>
              <a:rPr sz="4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dirty="0">
                <a:solidFill>
                  <a:srgbClr val="484848"/>
                </a:solidFill>
                <a:latin typeface="Arial"/>
                <a:cs typeface="Arial"/>
              </a:rPr>
              <a:t>is</a:t>
            </a:r>
            <a:r>
              <a:rPr sz="4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4300" spc="85" dirty="0">
                <a:solidFill>
                  <a:srgbClr val="484848"/>
                </a:solidFill>
                <a:latin typeface="Arial"/>
                <a:cs typeface="Arial"/>
              </a:rPr>
              <a:t>collected.</a:t>
            </a:r>
            <a:endParaRPr sz="43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49" y="5954605"/>
            <a:ext cx="133350" cy="1333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1967098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HOW</a:t>
            </a:r>
            <a:r>
              <a:rPr spc="-20" dirty="0"/>
              <a:t> </a:t>
            </a:r>
            <a:r>
              <a:rPr spc="95" dirty="0"/>
              <a:t>ARE</a:t>
            </a:r>
            <a:r>
              <a:rPr spc="-15" dirty="0"/>
              <a:t> </a:t>
            </a:r>
            <a:r>
              <a:rPr spc="70" dirty="0"/>
              <a:t>LOCAL</a:t>
            </a:r>
            <a:r>
              <a:rPr spc="-15" dirty="0"/>
              <a:t> </a:t>
            </a:r>
            <a:r>
              <a:rPr spc="120" dirty="0"/>
              <a:t>PROPERTY</a:t>
            </a:r>
            <a:r>
              <a:rPr spc="-10" dirty="0"/>
              <a:t> </a:t>
            </a:r>
            <a:r>
              <a:rPr dirty="0"/>
              <a:t>TAXES</a:t>
            </a:r>
            <a:r>
              <a:rPr spc="-15" dirty="0"/>
              <a:t> </a:t>
            </a:r>
            <a:r>
              <a:rPr spc="65" dirty="0"/>
              <a:t>USED?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04779" y="2855027"/>
            <a:ext cx="12764135" cy="6403340"/>
            <a:chOff x="704779" y="2855027"/>
            <a:chExt cx="12764135" cy="6403340"/>
          </a:xfrm>
        </p:grpSpPr>
        <p:sp>
          <p:nvSpPr>
            <p:cNvPr id="5" name="object 5"/>
            <p:cNvSpPr/>
            <p:nvPr/>
          </p:nvSpPr>
          <p:spPr>
            <a:xfrm>
              <a:off x="8471192" y="2855035"/>
              <a:ext cx="4998085" cy="6403340"/>
            </a:xfrm>
            <a:custGeom>
              <a:avLst/>
              <a:gdLst/>
              <a:ahLst/>
              <a:cxnLst/>
              <a:rect l="l" t="t" r="r" b="b"/>
              <a:pathLst>
                <a:path w="4998084" h="6403340">
                  <a:moveTo>
                    <a:pt x="3567684" y="407809"/>
                  </a:moveTo>
                  <a:lnTo>
                    <a:pt x="3564940" y="360248"/>
                  </a:lnTo>
                  <a:lnTo>
                    <a:pt x="3556914" y="314299"/>
                  </a:lnTo>
                  <a:lnTo>
                    <a:pt x="3543909" y="270268"/>
                  </a:lnTo>
                  <a:lnTo>
                    <a:pt x="3526231" y="228460"/>
                  </a:lnTo>
                  <a:lnTo>
                    <a:pt x="3504196" y="189191"/>
                  </a:lnTo>
                  <a:lnTo>
                    <a:pt x="3478085" y="152742"/>
                  </a:lnTo>
                  <a:lnTo>
                    <a:pt x="3448240" y="119443"/>
                  </a:lnTo>
                  <a:lnTo>
                    <a:pt x="3414941" y="89585"/>
                  </a:lnTo>
                  <a:lnTo>
                    <a:pt x="3378492" y="63487"/>
                  </a:lnTo>
                  <a:lnTo>
                    <a:pt x="3339211" y="41452"/>
                  </a:lnTo>
                  <a:lnTo>
                    <a:pt x="3297402" y="23774"/>
                  </a:lnTo>
                  <a:lnTo>
                    <a:pt x="3253371" y="10769"/>
                  </a:lnTo>
                  <a:lnTo>
                    <a:pt x="3207423" y="2743"/>
                  </a:lnTo>
                  <a:lnTo>
                    <a:pt x="3159874" y="0"/>
                  </a:lnTo>
                  <a:lnTo>
                    <a:pt x="407809" y="0"/>
                  </a:lnTo>
                  <a:lnTo>
                    <a:pt x="360248" y="2743"/>
                  </a:lnTo>
                  <a:lnTo>
                    <a:pt x="314299" y="10769"/>
                  </a:lnTo>
                  <a:lnTo>
                    <a:pt x="270268" y="23774"/>
                  </a:lnTo>
                  <a:lnTo>
                    <a:pt x="228473" y="41452"/>
                  </a:lnTo>
                  <a:lnTo>
                    <a:pt x="189191" y="63487"/>
                  </a:lnTo>
                  <a:lnTo>
                    <a:pt x="152742" y="89585"/>
                  </a:lnTo>
                  <a:lnTo>
                    <a:pt x="119443" y="119443"/>
                  </a:lnTo>
                  <a:lnTo>
                    <a:pt x="89585" y="152742"/>
                  </a:lnTo>
                  <a:lnTo>
                    <a:pt x="63487" y="189191"/>
                  </a:lnTo>
                  <a:lnTo>
                    <a:pt x="41452" y="228460"/>
                  </a:lnTo>
                  <a:lnTo>
                    <a:pt x="23774" y="270268"/>
                  </a:lnTo>
                  <a:lnTo>
                    <a:pt x="10769" y="314299"/>
                  </a:lnTo>
                  <a:lnTo>
                    <a:pt x="2743" y="360248"/>
                  </a:lnTo>
                  <a:lnTo>
                    <a:pt x="0" y="407809"/>
                  </a:lnTo>
                  <a:lnTo>
                    <a:pt x="2743" y="455371"/>
                  </a:lnTo>
                  <a:lnTo>
                    <a:pt x="10769" y="501319"/>
                  </a:lnTo>
                  <a:lnTo>
                    <a:pt x="23774" y="545350"/>
                  </a:lnTo>
                  <a:lnTo>
                    <a:pt x="41452" y="587159"/>
                  </a:lnTo>
                  <a:lnTo>
                    <a:pt x="63487" y="626440"/>
                  </a:lnTo>
                  <a:lnTo>
                    <a:pt x="89585" y="662876"/>
                  </a:lnTo>
                  <a:lnTo>
                    <a:pt x="119443" y="696175"/>
                  </a:lnTo>
                  <a:lnTo>
                    <a:pt x="152742" y="726033"/>
                  </a:lnTo>
                  <a:lnTo>
                    <a:pt x="189191" y="752132"/>
                  </a:lnTo>
                  <a:lnTo>
                    <a:pt x="228473" y="774179"/>
                  </a:lnTo>
                  <a:lnTo>
                    <a:pt x="270268" y="791857"/>
                  </a:lnTo>
                  <a:lnTo>
                    <a:pt x="314299" y="804862"/>
                  </a:lnTo>
                  <a:lnTo>
                    <a:pt x="360248" y="812888"/>
                  </a:lnTo>
                  <a:lnTo>
                    <a:pt x="407809" y="815632"/>
                  </a:lnTo>
                  <a:lnTo>
                    <a:pt x="3159874" y="815632"/>
                  </a:lnTo>
                  <a:lnTo>
                    <a:pt x="3207423" y="812888"/>
                  </a:lnTo>
                  <a:lnTo>
                    <a:pt x="3253371" y="804862"/>
                  </a:lnTo>
                  <a:lnTo>
                    <a:pt x="3297402" y="791857"/>
                  </a:lnTo>
                  <a:lnTo>
                    <a:pt x="3339211" y="774179"/>
                  </a:lnTo>
                  <a:lnTo>
                    <a:pt x="3378492" y="752132"/>
                  </a:lnTo>
                  <a:lnTo>
                    <a:pt x="3414941" y="726033"/>
                  </a:lnTo>
                  <a:lnTo>
                    <a:pt x="3448240" y="696175"/>
                  </a:lnTo>
                  <a:lnTo>
                    <a:pt x="3478085" y="662876"/>
                  </a:lnTo>
                  <a:lnTo>
                    <a:pt x="3504196" y="626440"/>
                  </a:lnTo>
                  <a:lnTo>
                    <a:pt x="3526231" y="587159"/>
                  </a:lnTo>
                  <a:lnTo>
                    <a:pt x="3543909" y="545350"/>
                  </a:lnTo>
                  <a:lnTo>
                    <a:pt x="3556914" y="501319"/>
                  </a:lnTo>
                  <a:lnTo>
                    <a:pt x="3564940" y="455371"/>
                  </a:lnTo>
                  <a:lnTo>
                    <a:pt x="3567684" y="407809"/>
                  </a:lnTo>
                  <a:close/>
                </a:path>
                <a:path w="4998084" h="6403340">
                  <a:moveTo>
                    <a:pt x="4995773" y="2531237"/>
                  </a:moveTo>
                  <a:lnTo>
                    <a:pt x="4986261" y="2460040"/>
                  </a:lnTo>
                  <a:lnTo>
                    <a:pt x="4973205" y="2415844"/>
                  </a:lnTo>
                  <a:lnTo>
                    <a:pt x="4955464" y="2373871"/>
                  </a:lnTo>
                  <a:lnTo>
                    <a:pt x="4933340" y="2334437"/>
                  </a:lnTo>
                  <a:lnTo>
                    <a:pt x="4907140" y="2297861"/>
                  </a:lnTo>
                  <a:lnTo>
                    <a:pt x="4877168" y="2264435"/>
                  </a:lnTo>
                  <a:lnTo>
                    <a:pt x="4843742" y="2234463"/>
                  </a:lnTo>
                  <a:lnTo>
                    <a:pt x="4807153" y="2208263"/>
                  </a:lnTo>
                  <a:lnTo>
                    <a:pt x="4767732" y="2186140"/>
                  </a:lnTo>
                  <a:lnTo>
                    <a:pt x="4725759" y="2168385"/>
                  </a:lnTo>
                  <a:lnTo>
                    <a:pt x="4681563" y="2155342"/>
                  </a:lnTo>
                  <a:lnTo>
                    <a:pt x="4635436" y="2147278"/>
                  </a:lnTo>
                  <a:lnTo>
                    <a:pt x="4587697" y="2144522"/>
                  </a:lnTo>
                  <a:lnTo>
                    <a:pt x="409384" y="2144522"/>
                  </a:lnTo>
                  <a:lnTo>
                    <a:pt x="361645" y="2147278"/>
                  </a:lnTo>
                  <a:lnTo>
                    <a:pt x="315518" y="2155342"/>
                  </a:lnTo>
                  <a:lnTo>
                    <a:pt x="271310" y="2168385"/>
                  </a:lnTo>
                  <a:lnTo>
                    <a:pt x="229349" y="2186140"/>
                  </a:lnTo>
                  <a:lnTo>
                    <a:pt x="189915" y="2208263"/>
                  </a:lnTo>
                  <a:lnTo>
                    <a:pt x="153339" y="2234463"/>
                  </a:lnTo>
                  <a:lnTo>
                    <a:pt x="119900" y="2264435"/>
                  </a:lnTo>
                  <a:lnTo>
                    <a:pt x="89941" y="2297861"/>
                  </a:lnTo>
                  <a:lnTo>
                    <a:pt x="63741" y="2334437"/>
                  </a:lnTo>
                  <a:lnTo>
                    <a:pt x="41605" y="2373871"/>
                  </a:lnTo>
                  <a:lnTo>
                    <a:pt x="23863" y="2415844"/>
                  </a:lnTo>
                  <a:lnTo>
                    <a:pt x="10807" y="2460040"/>
                  </a:lnTo>
                  <a:lnTo>
                    <a:pt x="2755" y="2506167"/>
                  </a:lnTo>
                  <a:lnTo>
                    <a:pt x="0" y="2553906"/>
                  </a:lnTo>
                  <a:lnTo>
                    <a:pt x="2755" y="2601645"/>
                  </a:lnTo>
                  <a:lnTo>
                    <a:pt x="10807" y="2647772"/>
                  </a:lnTo>
                  <a:lnTo>
                    <a:pt x="23863" y="2691981"/>
                  </a:lnTo>
                  <a:lnTo>
                    <a:pt x="41605" y="2733941"/>
                  </a:lnTo>
                  <a:lnTo>
                    <a:pt x="63741" y="2773375"/>
                  </a:lnTo>
                  <a:lnTo>
                    <a:pt x="89941" y="2809964"/>
                  </a:lnTo>
                  <a:lnTo>
                    <a:pt x="119900" y="2843390"/>
                  </a:lnTo>
                  <a:lnTo>
                    <a:pt x="153339" y="2873362"/>
                  </a:lnTo>
                  <a:lnTo>
                    <a:pt x="189915" y="2899562"/>
                  </a:lnTo>
                  <a:lnTo>
                    <a:pt x="229349" y="2921685"/>
                  </a:lnTo>
                  <a:lnTo>
                    <a:pt x="271310" y="2939427"/>
                  </a:lnTo>
                  <a:lnTo>
                    <a:pt x="315518" y="2952483"/>
                  </a:lnTo>
                  <a:lnTo>
                    <a:pt x="361645" y="2960535"/>
                  </a:lnTo>
                  <a:lnTo>
                    <a:pt x="409384" y="2963291"/>
                  </a:lnTo>
                  <a:lnTo>
                    <a:pt x="4587697" y="2963291"/>
                  </a:lnTo>
                  <a:lnTo>
                    <a:pt x="4635436" y="2960535"/>
                  </a:lnTo>
                  <a:lnTo>
                    <a:pt x="4681563" y="2952483"/>
                  </a:lnTo>
                  <a:lnTo>
                    <a:pt x="4725759" y="2939427"/>
                  </a:lnTo>
                  <a:lnTo>
                    <a:pt x="4767732" y="2921685"/>
                  </a:lnTo>
                  <a:lnTo>
                    <a:pt x="4807153" y="2899562"/>
                  </a:lnTo>
                  <a:lnTo>
                    <a:pt x="4843742" y="2873362"/>
                  </a:lnTo>
                  <a:lnTo>
                    <a:pt x="4877168" y="2843390"/>
                  </a:lnTo>
                  <a:lnTo>
                    <a:pt x="4907140" y="2809964"/>
                  </a:lnTo>
                  <a:lnTo>
                    <a:pt x="4933340" y="2773375"/>
                  </a:lnTo>
                  <a:lnTo>
                    <a:pt x="4955464" y="2733941"/>
                  </a:lnTo>
                  <a:lnTo>
                    <a:pt x="4973205" y="2691981"/>
                  </a:lnTo>
                  <a:lnTo>
                    <a:pt x="4986261" y="2647772"/>
                  </a:lnTo>
                  <a:lnTo>
                    <a:pt x="4994326" y="2601645"/>
                  </a:lnTo>
                  <a:lnTo>
                    <a:pt x="4995773" y="2576588"/>
                  </a:lnTo>
                  <a:lnTo>
                    <a:pt x="4995773" y="2531237"/>
                  </a:lnTo>
                  <a:close/>
                </a:path>
                <a:path w="4998084" h="6403340">
                  <a:moveTo>
                    <a:pt x="4997577" y="3703790"/>
                  </a:moveTo>
                  <a:lnTo>
                    <a:pt x="4995354" y="3657003"/>
                  </a:lnTo>
                  <a:lnTo>
                    <a:pt x="4988814" y="3611473"/>
                  </a:lnTo>
                  <a:lnTo>
                    <a:pt x="4978171" y="3567417"/>
                  </a:lnTo>
                  <a:lnTo>
                    <a:pt x="4963617" y="3525012"/>
                  </a:lnTo>
                  <a:lnTo>
                    <a:pt x="4945367" y="3484486"/>
                  </a:lnTo>
                  <a:lnTo>
                    <a:pt x="4923625" y="3446030"/>
                  </a:lnTo>
                  <a:lnTo>
                    <a:pt x="4898580" y="3409848"/>
                  </a:lnTo>
                  <a:lnTo>
                    <a:pt x="4870450" y="3376142"/>
                  </a:lnTo>
                  <a:lnTo>
                    <a:pt x="4839436" y="3345129"/>
                  </a:lnTo>
                  <a:lnTo>
                    <a:pt x="4805731" y="3316998"/>
                  </a:lnTo>
                  <a:lnTo>
                    <a:pt x="4769548" y="3291954"/>
                  </a:lnTo>
                  <a:lnTo>
                    <a:pt x="4731093" y="3270212"/>
                  </a:lnTo>
                  <a:lnTo>
                    <a:pt x="4690567" y="3251962"/>
                  </a:lnTo>
                  <a:lnTo>
                    <a:pt x="4648174" y="3237407"/>
                  </a:lnTo>
                  <a:lnTo>
                    <a:pt x="4604105" y="3226765"/>
                  </a:lnTo>
                  <a:lnTo>
                    <a:pt x="4558576" y="3220237"/>
                  </a:lnTo>
                  <a:lnTo>
                    <a:pt x="4511802" y="3218015"/>
                  </a:lnTo>
                  <a:lnTo>
                    <a:pt x="485775" y="3218015"/>
                  </a:lnTo>
                  <a:lnTo>
                    <a:pt x="438988" y="3220237"/>
                  </a:lnTo>
                  <a:lnTo>
                    <a:pt x="393458" y="3226765"/>
                  </a:lnTo>
                  <a:lnTo>
                    <a:pt x="349402" y="3237407"/>
                  </a:lnTo>
                  <a:lnTo>
                    <a:pt x="306997" y="3251962"/>
                  </a:lnTo>
                  <a:lnTo>
                    <a:pt x="266471" y="3270212"/>
                  </a:lnTo>
                  <a:lnTo>
                    <a:pt x="228015" y="3291954"/>
                  </a:lnTo>
                  <a:lnTo>
                    <a:pt x="191833" y="3316998"/>
                  </a:lnTo>
                  <a:lnTo>
                    <a:pt x="158140" y="3345129"/>
                  </a:lnTo>
                  <a:lnTo>
                    <a:pt x="127114" y="3376142"/>
                  </a:lnTo>
                  <a:lnTo>
                    <a:pt x="98983" y="3409848"/>
                  </a:lnTo>
                  <a:lnTo>
                    <a:pt x="73952" y="3446030"/>
                  </a:lnTo>
                  <a:lnTo>
                    <a:pt x="52197" y="3484486"/>
                  </a:lnTo>
                  <a:lnTo>
                    <a:pt x="33947" y="3525012"/>
                  </a:lnTo>
                  <a:lnTo>
                    <a:pt x="19405" y="3567417"/>
                  </a:lnTo>
                  <a:lnTo>
                    <a:pt x="8763" y="3611473"/>
                  </a:lnTo>
                  <a:lnTo>
                    <a:pt x="2222" y="3657003"/>
                  </a:lnTo>
                  <a:lnTo>
                    <a:pt x="0" y="3703790"/>
                  </a:lnTo>
                  <a:lnTo>
                    <a:pt x="0" y="5917501"/>
                  </a:lnTo>
                  <a:lnTo>
                    <a:pt x="2222" y="5964275"/>
                  </a:lnTo>
                  <a:lnTo>
                    <a:pt x="8763" y="6009805"/>
                  </a:lnTo>
                  <a:lnTo>
                    <a:pt x="19405" y="6053861"/>
                  </a:lnTo>
                  <a:lnTo>
                    <a:pt x="33947" y="6096266"/>
                  </a:lnTo>
                  <a:lnTo>
                    <a:pt x="52197" y="6136792"/>
                  </a:lnTo>
                  <a:lnTo>
                    <a:pt x="73952" y="6175248"/>
                  </a:lnTo>
                  <a:lnTo>
                    <a:pt x="98983" y="6211430"/>
                  </a:lnTo>
                  <a:lnTo>
                    <a:pt x="127114" y="6245136"/>
                  </a:lnTo>
                  <a:lnTo>
                    <a:pt x="158140" y="6276149"/>
                  </a:lnTo>
                  <a:lnTo>
                    <a:pt x="191833" y="6304280"/>
                  </a:lnTo>
                  <a:lnTo>
                    <a:pt x="228015" y="6329324"/>
                  </a:lnTo>
                  <a:lnTo>
                    <a:pt x="266471" y="6351067"/>
                  </a:lnTo>
                  <a:lnTo>
                    <a:pt x="306997" y="6369317"/>
                  </a:lnTo>
                  <a:lnTo>
                    <a:pt x="349402" y="6383871"/>
                  </a:lnTo>
                  <a:lnTo>
                    <a:pt x="393458" y="6394513"/>
                  </a:lnTo>
                  <a:lnTo>
                    <a:pt x="438988" y="6401041"/>
                  </a:lnTo>
                  <a:lnTo>
                    <a:pt x="485775" y="6403276"/>
                  </a:lnTo>
                  <a:lnTo>
                    <a:pt x="4511802" y="6403276"/>
                  </a:lnTo>
                  <a:lnTo>
                    <a:pt x="4558576" y="6401041"/>
                  </a:lnTo>
                  <a:lnTo>
                    <a:pt x="4604105" y="6394513"/>
                  </a:lnTo>
                  <a:lnTo>
                    <a:pt x="4648174" y="6383871"/>
                  </a:lnTo>
                  <a:lnTo>
                    <a:pt x="4690567" y="6369317"/>
                  </a:lnTo>
                  <a:lnTo>
                    <a:pt x="4731093" y="6351067"/>
                  </a:lnTo>
                  <a:lnTo>
                    <a:pt x="4769548" y="6329324"/>
                  </a:lnTo>
                  <a:lnTo>
                    <a:pt x="4805731" y="6304280"/>
                  </a:lnTo>
                  <a:lnTo>
                    <a:pt x="4839436" y="6276149"/>
                  </a:lnTo>
                  <a:lnTo>
                    <a:pt x="4870450" y="6245136"/>
                  </a:lnTo>
                  <a:lnTo>
                    <a:pt x="4898580" y="6211430"/>
                  </a:lnTo>
                  <a:lnTo>
                    <a:pt x="4923625" y="6175248"/>
                  </a:lnTo>
                  <a:lnTo>
                    <a:pt x="4945367" y="6136792"/>
                  </a:lnTo>
                  <a:lnTo>
                    <a:pt x="4963617" y="6096266"/>
                  </a:lnTo>
                  <a:lnTo>
                    <a:pt x="4978171" y="6053861"/>
                  </a:lnTo>
                  <a:lnTo>
                    <a:pt x="4988814" y="6009805"/>
                  </a:lnTo>
                  <a:lnTo>
                    <a:pt x="4995354" y="5964275"/>
                  </a:lnTo>
                  <a:lnTo>
                    <a:pt x="4997577" y="5917501"/>
                  </a:lnTo>
                  <a:lnTo>
                    <a:pt x="4997577" y="3703790"/>
                  </a:lnTo>
                  <a:close/>
                </a:path>
              </a:pathLst>
            </a:custGeom>
            <a:solidFill>
              <a:srgbClr val="C43C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48304" y="5258665"/>
              <a:ext cx="1375410" cy="17145"/>
            </a:xfrm>
            <a:custGeom>
              <a:avLst/>
              <a:gdLst/>
              <a:ahLst/>
              <a:cxnLst/>
              <a:rect l="l" t="t" r="r" b="b"/>
              <a:pathLst>
                <a:path w="1375410" h="17145">
                  <a:moveTo>
                    <a:pt x="0" y="16617"/>
                  </a:moveTo>
                  <a:lnTo>
                    <a:pt x="1375190" y="0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15832" y="5201431"/>
              <a:ext cx="86238" cy="11429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302069" y="4312221"/>
              <a:ext cx="2718435" cy="1891030"/>
            </a:xfrm>
            <a:custGeom>
              <a:avLst/>
              <a:gdLst/>
              <a:ahLst/>
              <a:cxnLst/>
              <a:rect l="l" t="t" r="r" b="b"/>
              <a:pathLst>
                <a:path w="2718434" h="1891029">
                  <a:moveTo>
                    <a:pt x="2235253" y="1890989"/>
                  </a:moveTo>
                  <a:lnTo>
                    <a:pt x="485775" y="1890989"/>
                  </a:lnTo>
                  <a:lnTo>
                    <a:pt x="438991" y="1888765"/>
                  </a:lnTo>
                  <a:lnTo>
                    <a:pt x="393466" y="1882230"/>
                  </a:lnTo>
                  <a:lnTo>
                    <a:pt x="349403" y="1871586"/>
                  </a:lnTo>
                  <a:lnTo>
                    <a:pt x="307004" y="1857038"/>
                  </a:lnTo>
                  <a:lnTo>
                    <a:pt x="266475" y="1838788"/>
                  </a:lnTo>
                  <a:lnTo>
                    <a:pt x="228019" y="1817041"/>
                  </a:lnTo>
                  <a:lnTo>
                    <a:pt x="191838" y="1792001"/>
                  </a:lnTo>
                  <a:lnTo>
                    <a:pt x="158137" y="1763869"/>
                  </a:lnTo>
                  <a:lnTo>
                    <a:pt x="127119" y="1732852"/>
                  </a:lnTo>
                  <a:lnTo>
                    <a:pt x="98988" y="1699151"/>
                  </a:lnTo>
                  <a:lnTo>
                    <a:pt x="73947" y="1662970"/>
                  </a:lnTo>
                  <a:lnTo>
                    <a:pt x="52200" y="1624513"/>
                  </a:lnTo>
                  <a:lnTo>
                    <a:pt x="33951" y="1583984"/>
                  </a:lnTo>
                  <a:lnTo>
                    <a:pt x="19403" y="1541586"/>
                  </a:lnTo>
                  <a:lnTo>
                    <a:pt x="8759" y="1497522"/>
                  </a:lnTo>
                  <a:lnTo>
                    <a:pt x="2223" y="1451997"/>
                  </a:lnTo>
                  <a:lnTo>
                    <a:pt x="0" y="1405214"/>
                  </a:lnTo>
                  <a:lnTo>
                    <a:pt x="0" y="485775"/>
                  </a:lnTo>
                  <a:lnTo>
                    <a:pt x="2223" y="438991"/>
                  </a:lnTo>
                  <a:lnTo>
                    <a:pt x="8759" y="393466"/>
                  </a:lnTo>
                  <a:lnTo>
                    <a:pt x="19403" y="349403"/>
                  </a:lnTo>
                  <a:lnTo>
                    <a:pt x="33951" y="307004"/>
                  </a:lnTo>
                  <a:lnTo>
                    <a:pt x="52200" y="266475"/>
                  </a:lnTo>
                  <a:lnTo>
                    <a:pt x="73947" y="228019"/>
                  </a:lnTo>
                  <a:lnTo>
                    <a:pt x="98988" y="191838"/>
                  </a:lnTo>
                  <a:lnTo>
                    <a:pt x="127119" y="158137"/>
                  </a:lnTo>
                  <a:lnTo>
                    <a:pt x="158137" y="127119"/>
                  </a:lnTo>
                  <a:lnTo>
                    <a:pt x="191838" y="98988"/>
                  </a:lnTo>
                  <a:lnTo>
                    <a:pt x="228019" y="73947"/>
                  </a:lnTo>
                  <a:lnTo>
                    <a:pt x="266475" y="52200"/>
                  </a:lnTo>
                  <a:lnTo>
                    <a:pt x="307004" y="33951"/>
                  </a:lnTo>
                  <a:lnTo>
                    <a:pt x="349403" y="19403"/>
                  </a:lnTo>
                  <a:lnTo>
                    <a:pt x="393466" y="8759"/>
                  </a:lnTo>
                  <a:lnTo>
                    <a:pt x="438991" y="2223"/>
                  </a:lnTo>
                  <a:lnTo>
                    <a:pt x="485775" y="0"/>
                  </a:lnTo>
                  <a:lnTo>
                    <a:pt x="2235253" y="0"/>
                  </a:lnTo>
                  <a:lnTo>
                    <a:pt x="2282037" y="2223"/>
                  </a:lnTo>
                  <a:lnTo>
                    <a:pt x="2327562" y="8759"/>
                  </a:lnTo>
                  <a:lnTo>
                    <a:pt x="2371626" y="19403"/>
                  </a:lnTo>
                  <a:lnTo>
                    <a:pt x="2414024" y="33951"/>
                  </a:lnTo>
                  <a:lnTo>
                    <a:pt x="2454553" y="52200"/>
                  </a:lnTo>
                  <a:lnTo>
                    <a:pt x="2493010" y="73947"/>
                  </a:lnTo>
                  <a:lnTo>
                    <a:pt x="2529191" y="98988"/>
                  </a:lnTo>
                  <a:lnTo>
                    <a:pt x="2562892" y="127119"/>
                  </a:lnTo>
                  <a:lnTo>
                    <a:pt x="2593910" y="158137"/>
                  </a:lnTo>
                  <a:lnTo>
                    <a:pt x="2622041" y="191838"/>
                  </a:lnTo>
                  <a:lnTo>
                    <a:pt x="2647081" y="228019"/>
                  </a:lnTo>
                  <a:lnTo>
                    <a:pt x="2668828" y="266475"/>
                  </a:lnTo>
                  <a:lnTo>
                    <a:pt x="2687078" y="307004"/>
                  </a:lnTo>
                  <a:lnTo>
                    <a:pt x="2701626" y="349403"/>
                  </a:lnTo>
                  <a:lnTo>
                    <a:pt x="2712270" y="393466"/>
                  </a:lnTo>
                  <a:lnTo>
                    <a:pt x="2718296" y="435446"/>
                  </a:lnTo>
                  <a:lnTo>
                    <a:pt x="2718296" y="1455542"/>
                  </a:lnTo>
                  <a:lnTo>
                    <a:pt x="2712270" y="1497522"/>
                  </a:lnTo>
                  <a:lnTo>
                    <a:pt x="2701626" y="1541586"/>
                  </a:lnTo>
                  <a:lnTo>
                    <a:pt x="2687078" y="1583984"/>
                  </a:lnTo>
                  <a:lnTo>
                    <a:pt x="2668828" y="1624513"/>
                  </a:lnTo>
                  <a:lnTo>
                    <a:pt x="2647081" y="1662970"/>
                  </a:lnTo>
                  <a:lnTo>
                    <a:pt x="2622041" y="1699151"/>
                  </a:lnTo>
                  <a:lnTo>
                    <a:pt x="2593910" y="1732852"/>
                  </a:lnTo>
                  <a:lnTo>
                    <a:pt x="2562892" y="1763869"/>
                  </a:lnTo>
                  <a:lnTo>
                    <a:pt x="2529191" y="1792001"/>
                  </a:lnTo>
                  <a:lnTo>
                    <a:pt x="2493010" y="1817041"/>
                  </a:lnTo>
                  <a:lnTo>
                    <a:pt x="2454553" y="1838788"/>
                  </a:lnTo>
                  <a:lnTo>
                    <a:pt x="2414024" y="1857038"/>
                  </a:lnTo>
                  <a:lnTo>
                    <a:pt x="2371626" y="1871586"/>
                  </a:lnTo>
                  <a:lnTo>
                    <a:pt x="2327562" y="1882230"/>
                  </a:lnTo>
                  <a:lnTo>
                    <a:pt x="2282037" y="1888765"/>
                  </a:lnTo>
                  <a:lnTo>
                    <a:pt x="2235253" y="1890989"/>
                  </a:lnTo>
                  <a:close/>
                </a:path>
              </a:pathLst>
            </a:custGeom>
            <a:solidFill>
              <a:srgbClr val="4B81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62413" y="3923795"/>
              <a:ext cx="3496310" cy="821055"/>
            </a:xfrm>
            <a:custGeom>
              <a:avLst/>
              <a:gdLst/>
              <a:ahLst/>
              <a:cxnLst/>
              <a:rect l="l" t="t" r="r" b="b"/>
              <a:pathLst>
                <a:path w="3496309" h="821054">
                  <a:moveTo>
                    <a:pt x="3085502" y="821043"/>
                  </a:moveTo>
                  <a:lnTo>
                    <a:pt x="410521" y="821043"/>
                  </a:lnTo>
                  <a:lnTo>
                    <a:pt x="364200" y="818423"/>
                  </a:lnTo>
                  <a:lnTo>
                    <a:pt x="318826" y="810673"/>
                  </a:lnTo>
                  <a:lnTo>
                    <a:pt x="274802" y="797960"/>
                  </a:lnTo>
                  <a:lnTo>
                    <a:pt x="232529" y="780450"/>
                  </a:lnTo>
                  <a:lnTo>
                    <a:pt x="192410" y="758310"/>
                  </a:lnTo>
                  <a:lnTo>
                    <a:pt x="154846" y="731705"/>
                  </a:lnTo>
                  <a:lnTo>
                    <a:pt x="120239" y="700804"/>
                  </a:lnTo>
                  <a:lnTo>
                    <a:pt x="89337" y="666197"/>
                  </a:lnTo>
                  <a:lnTo>
                    <a:pt x="62733" y="628633"/>
                  </a:lnTo>
                  <a:lnTo>
                    <a:pt x="40593" y="588513"/>
                  </a:lnTo>
                  <a:lnTo>
                    <a:pt x="23083" y="546241"/>
                  </a:lnTo>
                  <a:lnTo>
                    <a:pt x="10370" y="502217"/>
                  </a:lnTo>
                  <a:lnTo>
                    <a:pt x="2620" y="456843"/>
                  </a:lnTo>
                  <a:lnTo>
                    <a:pt x="0" y="410521"/>
                  </a:lnTo>
                  <a:lnTo>
                    <a:pt x="2620" y="364199"/>
                  </a:lnTo>
                  <a:lnTo>
                    <a:pt x="10370" y="318826"/>
                  </a:lnTo>
                  <a:lnTo>
                    <a:pt x="23083" y="274802"/>
                  </a:lnTo>
                  <a:lnTo>
                    <a:pt x="40593" y="232529"/>
                  </a:lnTo>
                  <a:lnTo>
                    <a:pt x="62733" y="192410"/>
                  </a:lnTo>
                  <a:lnTo>
                    <a:pt x="89337" y="154846"/>
                  </a:lnTo>
                  <a:lnTo>
                    <a:pt x="120239" y="120239"/>
                  </a:lnTo>
                  <a:lnTo>
                    <a:pt x="154846" y="89337"/>
                  </a:lnTo>
                  <a:lnTo>
                    <a:pt x="192410" y="62733"/>
                  </a:lnTo>
                  <a:lnTo>
                    <a:pt x="232529" y="40593"/>
                  </a:lnTo>
                  <a:lnTo>
                    <a:pt x="274802" y="23083"/>
                  </a:lnTo>
                  <a:lnTo>
                    <a:pt x="318826" y="10370"/>
                  </a:lnTo>
                  <a:lnTo>
                    <a:pt x="364200" y="2620"/>
                  </a:lnTo>
                  <a:lnTo>
                    <a:pt x="410521" y="0"/>
                  </a:lnTo>
                  <a:lnTo>
                    <a:pt x="3085502" y="0"/>
                  </a:lnTo>
                  <a:lnTo>
                    <a:pt x="3131824" y="2620"/>
                  </a:lnTo>
                  <a:lnTo>
                    <a:pt x="3177198" y="10370"/>
                  </a:lnTo>
                  <a:lnTo>
                    <a:pt x="3221222" y="23083"/>
                  </a:lnTo>
                  <a:lnTo>
                    <a:pt x="3263494" y="40593"/>
                  </a:lnTo>
                  <a:lnTo>
                    <a:pt x="3303614" y="62733"/>
                  </a:lnTo>
                  <a:lnTo>
                    <a:pt x="3341178" y="89337"/>
                  </a:lnTo>
                  <a:lnTo>
                    <a:pt x="3375785" y="120239"/>
                  </a:lnTo>
                  <a:lnTo>
                    <a:pt x="3406686" y="154846"/>
                  </a:lnTo>
                  <a:lnTo>
                    <a:pt x="3433290" y="192410"/>
                  </a:lnTo>
                  <a:lnTo>
                    <a:pt x="3455430" y="232529"/>
                  </a:lnTo>
                  <a:lnTo>
                    <a:pt x="3472940" y="274802"/>
                  </a:lnTo>
                  <a:lnTo>
                    <a:pt x="3485653" y="318826"/>
                  </a:lnTo>
                  <a:lnTo>
                    <a:pt x="3493403" y="364199"/>
                  </a:lnTo>
                  <a:lnTo>
                    <a:pt x="3495848" y="407414"/>
                  </a:lnTo>
                  <a:lnTo>
                    <a:pt x="3495848" y="413628"/>
                  </a:lnTo>
                  <a:lnTo>
                    <a:pt x="3493403" y="456843"/>
                  </a:lnTo>
                  <a:lnTo>
                    <a:pt x="3485653" y="502217"/>
                  </a:lnTo>
                  <a:lnTo>
                    <a:pt x="3472940" y="546241"/>
                  </a:lnTo>
                  <a:lnTo>
                    <a:pt x="3455430" y="588513"/>
                  </a:lnTo>
                  <a:lnTo>
                    <a:pt x="3433290" y="628633"/>
                  </a:lnTo>
                  <a:lnTo>
                    <a:pt x="3406686" y="666197"/>
                  </a:lnTo>
                  <a:lnTo>
                    <a:pt x="3375785" y="700804"/>
                  </a:lnTo>
                  <a:lnTo>
                    <a:pt x="3341178" y="731705"/>
                  </a:lnTo>
                  <a:lnTo>
                    <a:pt x="3303614" y="758310"/>
                  </a:lnTo>
                  <a:lnTo>
                    <a:pt x="3263494" y="780450"/>
                  </a:lnTo>
                  <a:lnTo>
                    <a:pt x="3221222" y="797960"/>
                  </a:lnTo>
                  <a:lnTo>
                    <a:pt x="3177198" y="810673"/>
                  </a:lnTo>
                  <a:lnTo>
                    <a:pt x="3131824" y="818423"/>
                  </a:lnTo>
                  <a:lnTo>
                    <a:pt x="3085502" y="821043"/>
                  </a:lnTo>
                  <a:close/>
                </a:path>
              </a:pathLst>
            </a:custGeom>
            <a:solidFill>
              <a:srgbClr val="C43C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5257723"/>
              <a:ext cx="1370330" cy="143510"/>
            </a:xfrm>
            <a:custGeom>
              <a:avLst/>
              <a:gdLst/>
              <a:ahLst/>
              <a:cxnLst/>
              <a:rect l="l" t="t" r="r" b="b"/>
              <a:pathLst>
                <a:path w="1370329" h="143510">
                  <a:moveTo>
                    <a:pt x="0" y="0"/>
                  </a:moveTo>
                  <a:lnTo>
                    <a:pt x="1369941" y="143060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1405" y="5344607"/>
              <a:ext cx="89867" cy="11383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3096" y="3326426"/>
              <a:ext cx="1402080" cy="1931670"/>
            </a:xfrm>
            <a:custGeom>
              <a:avLst/>
              <a:gdLst/>
              <a:ahLst/>
              <a:cxnLst/>
              <a:rect l="l" t="t" r="r" b="b"/>
              <a:pathLst>
                <a:path w="1402079" h="1931670">
                  <a:moveTo>
                    <a:pt x="0" y="1931281"/>
                  </a:moveTo>
                  <a:lnTo>
                    <a:pt x="1401935" y="0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0253" y="3260109"/>
              <a:ext cx="97948" cy="10000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023098" y="4376743"/>
              <a:ext cx="1373505" cy="881380"/>
            </a:xfrm>
            <a:custGeom>
              <a:avLst/>
              <a:gdLst/>
              <a:ahLst/>
              <a:cxnLst/>
              <a:rect l="l" t="t" r="r" b="b"/>
              <a:pathLst>
                <a:path w="1373504" h="881379">
                  <a:moveTo>
                    <a:pt x="0" y="880966"/>
                  </a:moveTo>
                  <a:lnTo>
                    <a:pt x="1373174" y="0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64852" y="4322522"/>
              <a:ext cx="99821" cy="1007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023097" y="5257721"/>
              <a:ext cx="1403985" cy="2044064"/>
            </a:xfrm>
            <a:custGeom>
              <a:avLst/>
              <a:gdLst/>
              <a:ahLst/>
              <a:cxnLst/>
              <a:rect l="l" t="t" r="r" b="b"/>
              <a:pathLst>
                <a:path w="1403984" h="2044065">
                  <a:moveTo>
                    <a:pt x="0" y="0"/>
                  </a:moveTo>
                  <a:lnTo>
                    <a:pt x="1403610" y="2043771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1132" y="7268829"/>
              <a:ext cx="99239" cy="9995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4779" y="3670873"/>
              <a:ext cx="2501900" cy="2552700"/>
            </a:xfrm>
            <a:custGeom>
              <a:avLst/>
              <a:gdLst/>
              <a:ahLst/>
              <a:cxnLst/>
              <a:rect l="l" t="t" r="r" b="b"/>
              <a:pathLst>
                <a:path w="2501900" h="2552700">
                  <a:moveTo>
                    <a:pt x="2501800" y="2552415"/>
                  </a:moveTo>
                  <a:lnTo>
                    <a:pt x="0" y="2552415"/>
                  </a:lnTo>
                  <a:lnTo>
                    <a:pt x="0" y="813410"/>
                  </a:lnTo>
                  <a:lnTo>
                    <a:pt x="1250900" y="0"/>
                  </a:lnTo>
                  <a:lnTo>
                    <a:pt x="2501800" y="813410"/>
                  </a:lnTo>
                  <a:lnTo>
                    <a:pt x="2501800" y="2552415"/>
                  </a:lnTo>
                  <a:close/>
                </a:path>
              </a:pathLst>
            </a:custGeom>
            <a:solidFill>
              <a:srgbClr val="004E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819526" y="2961866"/>
            <a:ext cx="2922270" cy="531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00" b="1" spc="-25" dirty="0">
                <a:solidFill>
                  <a:srgbClr val="FFFFFF"/>
                </a:solidFill>
                <a:latin typeface="Arial"/>
                <a:cs typeface="Arial"/>
              </a:rPr>
              <a:t>Public</a:t>
            </a:r>
            <a:r>
              <a:rPr sz="33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-20" dirty="0">
                <a:solidFill>
                  <a:srgbClr val="FFFFFF"/>
                </a:solidFill>
                <a:latin typeface="Arial"/>
                <a:cs typeface="Arial"/>
              </a:rPr>
              <a:t>schools</a:t>
            </a:r>
            <a:endParaRPr sz="33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836042" y="6121777"/>
            <a:ext cx="4248150" cy="2945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64740">
              <a:lnSpc>
                <a:spcPct val="116100"/>
              </a:lnSpc>
              <a:spcBef>
                <a:spcPts val="95"/>
              </a:spcBef>
            </a:pPr>
            <a:r>
              <a:rPr sz="3300" b="1" spc="55" dirty="0">
                <a:solidFill>
                  <a:srgbClr val="FFFFFF"/>
                </a:solidFill>
                <a:latin typeface="Arial"/>
                <a:cs typeface="Arial"/>
              </a:rPr>
              <a:t>Libraries </a:t>
            </a:r>
            <a:r>
              <a:rPr sz="3300" b="1" spc="110" dirty="0">
                <a:solidFill>
                  <a:srgbClr val="FFFFFF"/>
                </a:solidFill>
                <a:latin typeface="Arial"/>
                <a:cs typeface="Arial"/>
              </a:rPr>
              <a:t>Health </a:t>
            </a:r>
            <a:r>
              <a:rPr sz="3300" b="1" spc="45" dirty="0">
                <a:solidFill>
                  <a:srgbClr val="FFFFFF"/>
                </a:solidFill>
                <a:latin typeface="Arial"/>
                <a:cs typeface="Arial"/>
              </a:rPr>
              <a:t>EMS</a:t>
            </a:r>
            <a:endParaRPr sz="3300">
              <a:latin typeface="Arial"/>
              <a:cs typeface="Arial"/>
            </a:endParaRPr>
          </a:p>
          <a:p>
            <a:pPr marL="12700" marR="5080">
              <a:lnSpc>
                <a:spcPct val="116100"/>
              </a:lnSpc>
            </a:pP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Roads</a:t>
            </a:r>
            <a:r>
              <a:rPr sz="33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14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33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45" dirty="0">
                <a:solidFill>
                  <a:srgbClr val="FFFFFF"/>
                </a:solidFill>
                <a:latin typeface="Arial"/>
                <a:cs typeface="Arial"/>
              </a:rPr>
              <a:t>bridges </a:t>
            </a:r>
            <a:r>
              <a:rPr sz="3300" b="1" spc="235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33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r>
              <a:rPr sz="33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114" dirty="0">
                <a:solidFill>
                  <a:srgbClr val="FFFFFF"/>
                </a:solidFill>
                <a:latin typeface="Arial"/>
                <a:cs typeface="Arial"/>
              </a:rPr>
              <a:t>districts</a:t>
            </a:r>
            <a:endParaRPr sz="33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818164" y="5099529"/>
            <a:ext cx="4281805" cy="531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00" b="1" spc="114" dirty="0">
                <a:solidFill>
                  <a:srgbClr val="FFFFFF"/>
                </a:solidFill>
                <a:latin typeface="Arial"/>
                <a:cs typeface="Arial"/>
              </a:rPr>
              <a:t>County</a:t>
            </a:r>
            <a:r>
              <a:rPr sz="33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300" b="1" spc="100" dirty="0">
                <a:solidFill>
                  <a:srgbClr val="FFFFFF"/>
                </a:solidFill>
                <a:latin typeface="Arial"/>
                <a:cs typeface="Arial"/>
              </a:rPr>
              <a:t>Government</a:t>
            </a:r>
            <a:endParaRPr sz="33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29103" y="4450216"/>
            <a:ext cx="2128520" cy="146939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869"/>
              </a:spcBef>
            </a:pP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Local </a:t>
            </a:r>
            <a:r>
              <a:rPr sz="3600" b="1" spc="190" dirty="0">
                <a:solidFill>
                  <a:srgbClr val="FFFFFF"/>
                </a:solidFill>
                <a:latin typeface="Arial"/>
                <a:cs typeface="Arial"/>
              </a:rPr>
              <a:t>Property </a:t>
            </a:r>
            <a:r>
              <a:rPr sz="3600" b="1" spc="200" dirty="0">
                <a:solidFill>
                  <a:srgbClr val="FFFFFF"/>
                </a:solidFill>
                <a:latin typeface="Arial"/>
                <a:cs typeface="Arial"/>
              </a:rPr>
              <a:t>Owner</a:t>
            </a:r>
            <a:endParaRPr sz="3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40560" y="4657334"/>
            <a:ext cx="2317750" cy="10217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>
              <a:lnSpc>
                <a:spcPts val="3529"/>
              </a:lnSpc>
              <a:spcBef>
                <a:spcPts val="869"/>
              </a:spcBef>
            </a:pPr>
            <a:r>
              <a:rPr sz="3600" b="1" spc="90" dirty="0">
                <a:solidFill>
                  <a:srgbClr val="FFFFFF"/>
                </a:solidFill>
                <a:latin typeface="Arial"/>
                <a:cs typeface="Arial"/>
              </a:rPr>
              <a:t>County </a:t>
            </a:r>
            <a:r>
              <a:rPr sz="3600" b="1" spc="140" dirty="0">
                <a:solidFill>
                  <a:srgbClr val="FFFFFF"/>
                </a:solidFill>
                <a:latin typeface="Arial"/>
                <a:cs typeface="Arial"/>
              </a:rPr>
              <a:t>Treasurer</a:t>
            </a:r>
            <a:endParaRPr sz="3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900519" y="4034939"/>
            <a:ext cx="2526030" cy="5314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00" b="1" spc="125" dirty="0">
                <a:solidFill>
                  <a:srgbClr val="FFFFFF"/>
                </a:solidFill>
                <a:latin typeface="Arial"/>
                <a:cs typeface="Arial"/>
              </a:rPr>
              <a:t>CareerTech</a:t>
            </a:r>
            <a:endParaRPr sz="33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237036" y="2707620"/>
            <a:ext cx="2620645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3900" b="1" spc="215" dirty="0">
                <a:solidFill>
                  <a:srgbClr val="484848"/>
                </a:solidFill>
                <a:latin typeface="Arial"/>
                <a:cs typeface="Arial"/>
              </a:rPr>
              <a:t>Property </a:t>
            </a:r>
            <a:r>
              <a:rPr sz="3900" b="1" spc="170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900" b="1" spc="-2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65" dirty="0">
                <a:solidFill>
                  <a:srgbClr val="484848"/>
                </a:solidFill>
                <a:latin typeface="Arial"/>
                <a:cs typeface="Arial"/>
              </a:rPr>
              <a:t>stay </a:t>
            </a:r>
            <a:r>
              <a:rPr sz="3900" b="1" spc="-10" dirty="0">
                <a:solidFill>
                  <a:srgbClr val="484848"/>
                </a:solidFill>
                <a:latin typeface="Arial"/>
                <a:cs typeface="Arial"/>
              </a:rPr>
              <a:t>LOCAL.</a:t>
            </a:r>
            <a:endParaRPr sz="3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237036" y="5450820"/>
            <a:ext cx="3251835" cy="345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3900" b="1" spc="-40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9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900" b="1" spc="110" dirty="0">
                <a:solidFill>
                  <a:srgbClr val="484848"/>
                </a:solidFill>
                <a:latin typeface="Arial"/>
                <a:cs typeface="Arial"/>
              </a:rPr>
              <a:t>elected </a:t>
            </a:r>
            <a:r>
              <a:rPr sz="3900" b="1" spc="75" dirty="0">
                <a:solidFill>
                  <a:srgbClr val="484848"/>
                </a:solidFill>
                <a:latin typeface="Arial"/>
                <a:cs typeface="Arial"/>
              </a:rPr>
              <a:t>officials </a:t>
            </a:r>
            <a:r>
              <a:rPr sz="3900" b="1" spc="110" dirty="0">
                <a:solidFill>
                  <a:srgbClr val="484848"/>
                </a:solidFill>
                <a:latin typeface="Arial"/>
                <a:cs typeface="Arial"/>
              </a:rPr>
              <a:t>determine </a:t>
            </a:r>
            <a:r>
              <a:rPr sz="3900" b="1" spc="35" dirty="0">
                <a:solidFill>
                  <a:srgbClr val="484848"/>
                </a:solidFill>
                <a:latin typeface="Arial"/>
                <a:cs typeface="Arial"/>
              </a:rPr>
              <a:t>community </a:t>
            </a:r>
            <a:r>
              <a:rPr sz="3900" b="1" spc="70" dirty="0">
                <a:solidFill>
                  <a:srgbClr val="484848"/>
                </a:solidFill>
                <a:latin typeface="Arial"/>
                <a:cs typeface="Arial"/>
              </a:rPr>
              <a:t>priorities.</a:t>
            </a:r>
            <a:endParaRPr sz="39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822060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849" y="3545554"/>
            <a:ext cx="104775" cy="1047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28440" y="3197574"/>
            <a:ext cx="9667240" cy="11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sz="3300" spc="60" dirty="0">
                <a:solidFill>
                  <a:srgbClr val="484848"/>
                </a:solidFill>
                <a:latin typeface="Arial"/>
                <a:cs typeface="Arial"/>
              </a:rPr>
              <a:t>Qualifying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130" dirty="0">
                <a:solidFill>
                  <a:srgbClr val="484848"/>
                </a:solidFill>
                <a:latin typeface="Arial"/>
                <a:cs typeface="Arial"/>
              </a:rPr>
              <a:t>manufacturing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70" dirty="0">
                <a:solidFill>
                  <a:srgbClr val="484848"/>
                </a:solidFill>
                <a:latin typeface="Arial"/>
                <a:cs typeface="Arial"/>
              </a:rPr>
              <a:t>facilities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85" dirty="0">
                <a:solidFill>
                  <a:srgbClr val="484848"/>
                </a:solidFill>
                <a:latin typeface="Arial"/>
                <a:cs typeface="Arial"/>
              </a:rPr>
              <a:t>receive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125" dirty="0">
                <a:solidFill>
                  <a:srgbClr val="484848"/>
                </a:solidFill>
                <a:latin typeface="Arial"/>
                <a:cs typeface="Arial"/>
              </a:rPr>
              <a:t>a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135" dirty="0">
                <a:solidFill>
                  <a:srgbClr val="484848"/>
                </a:solidFill>
                <a:latin typeface="Arial"/>
                <a:cs typeface="Arial"/>
              </a:rPr>
              <a:t>five-</a:t>
            </a:r>
            <a:r>
              <a:rPr sz="3300" b="1" spc="200" dirty="0">
                <a:solidFill>
                  <a:srgbClr val="484848"/>
                </a:solidFill>
                <a:latin typeface="Arial"/>
                <a:cs typeface="Arial"/>
              </a:rPr>
              <a:t>year</a:t>
            </a:r>
            <a:r>
              <a:rPr sz="3300" b="1" spc="-10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484848"/>
                </a:solidFill>
                <a:latin typeface="Arial"/>
                <a:cs typeface="Arial"/>
              </a:rPr>
              <a:t>exemption</a:t>
            </a:r>
            <a:r>
              <a:rPr sz="33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190" dirty="0">
                <a:solidFill>
                  <a:srgbClr val="484848"/>
                </a:solidFill>
                <a:latin typeface="Arial"/>
                <a:cs typeface="Arial"/>
              </a:rPr>
              <a:t>from</a:t>
            </a:r>
            <a:r>
              <a:rPr sz="3300" b="1" spc="-10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3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18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300" b="1" spc="-1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70" dirty="0">
                <a:solidFill>
                  <a:srgbClr val="484848"/>
                </a:solidFill>
                <a:latin typeface="Arial"/>
                <a:cs typeface="Arial"/>
              </a:rPr>
              <a:t>taxes</a:t>
            </a:r>
            <a:r>
              <a:rPr sz="3300" spc="70" dirty="0">
                <a:solidFill>
                  <a:srgbClr val="484848"/>
                </a:solidFill>
                <a:latin typeface="Arial"/>
                <a:cs typeface="Arial"/>
              </a:rPr>
              <a:t>.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849" y="4974304"/>
            <a:ext cx="104775" cy="1047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28440" y="4626324"/>
            <a:ext cx="9804400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100"/>
              </a:spcBef>
            </a:pP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300" spc="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Oklahoma</a:t>
            </a:r>
            <a:r>
              <a:rPr sz="3300" spc="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145" dirty="0">
                <a:solidFill>
                  <a:srgbClr val="484848"/>
                </a:solidFill>
                <a:latin typeface="Arial"/>
                <a:cs typeface="Arial"/>
              </a:rPr>
              <a:t>Constitution</a:t>
            </a:r>
            <a:r>
              <a:rPr sz="3300" spc="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80" dirty="0">
                <a:solidFill>
                  <a:srgbClr val="484848"/>
                </a:solidFill>
                <a:latin typeface="Arial"/>
                <a:cs typeface="Arial"/>
              </a:rPr>
              <a:t>requires</a:t>
            </a:r>
            <a:r>
              <a:rPr sz="3300" b="1" spc="-1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175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300" b="1" spc="-14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21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300" b="1" spc="-15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220" dirty="0">
                <a:solidFill>
                  <a:srgbClr val="484848"/>
                </a:solidFill>
                <a:latin typeface="Arial"/>
                <a:cs typeface="Arial"/>
              </a:rPr>
              <a:t>to </a:t>
            </a:r>
            <a:r>
              <a:rPr sz="3300" b="1" spc="70" dirty="0">
                <a:solidFill>
                  <a:srgbClr val="484848"/>
                </a:solidFill>
                <a:latin typeface="Arial"/>
                <a:cs typeface="Arial"/>
              </a:rPr>
              <a:t>reimburse</a:t>
            </a:r>
            <a:r>
              <a:rPr sz="3300" b="1" spc="-17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484848"/>
                </a:solidFill>
                <a:latin typeface="Arial"/>
                <a:cs typeface="Arial"/>
              </a:rPr>
              <a:t>local</a:t>
            </a:r>
            <a:r>
              <a:rPr sz="3300" b="1" spc="-16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b="1" spc="100" dirty="0">
                <a:solidFill>
                  <a:srgbClr val="484848"/>
                </a:solidFill>
                <a:latin typeface="Arial"/>
                <a:cs typeface="Arial"/>
              </a:rPr>
              <a:t>entities</a:t>
            </a:r>
            <a:r>
              <a:rPr sz="3300" b="1" spc="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275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300" spc="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90" dirty="0">
                <a:solidFill>
                  <a:srgbClr val="484848"/>
                </a:solidFill>
                <a:latin typeface="Arial"/>
                <a:cs typeface="Arial"/>
              </a:rPr>
              <a:t>exempted </a:t>
            </a:r>
            <a:r>
              <a:rPr sz="3300" spc="24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3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235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revenue.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6849" y="6984079"/>
            <a:ext cx="104775" cy="1047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728440" y="6636098"/>
            <a:ext cx="9741535" cy="176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500"/>
              </a:lnSpc>
              <a:spcBef>
                <a:spcPts val="100"/>
              </a:spcBef>
            </a:pPr>
            <a:r>
              <a:rPr sz="3300" spc="70" dirty="0">
                <a:solidFill>
                  <a:srgbClr val="484848"/>
                </a:solidFill>
                <a:latin typeface="Arial"/>
                <a:cs typeface="Arial"/>
              </a:rPr>
              <a:t>Reimbursements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190" dirty="0">
                <a:solidFill>
                  <a:srgbClr val="484848"/>
                </a:solidFill>
                <a:latin typeface="Arial"/>
                <a:cs typeface="Arial"/>
              </a:rPr>
              <a:t>support</a:t>
            </a:r>
            <a:r>
              <a:rPr sz="33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130" dirty="0">
                <a:solidFill>
                  <a:srgbClr val="484848"/>
                </a:solidFill>
                <a:latin typeface="Arial"/>
                <a:cs typeface="Arial"/>
              </a:rPr>
              <a:t>community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70" dirty="0">
                <a:solidFill>
                  <a:srgbClr val="484848"/>
                </a:solidFill>
                <a:latin typeface="Arial"/>
                <a:cs typeface="Arial"/>
              </a:rPr>
              <a:t>services</a:t>
            </a:r>
            <a:r>
              <a:rPr sz="3300" spc="-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-60" dirty="0">
                <a:solidFill>
                  <a:srgbClr val="484848"/>
                </a:solidFill>
                <a:latin typeface="Arial"/>
                <a:cs typeface="Arial"/>
              </a:rPr>
              <a:t>like </a:t>
            </a:r>
            <a:r>
              <a:rPr sz="3300" spc="-110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300" spc="-2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public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schools,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-90" dirty="0">
                <a:solidFill>
                  <a:srgbClr val="484848"/>
                </a:solidFill>
                <a:latin typeface="Arial"/>
                <a:cs typeface="Arial"/>
              </a:rPr>
              <a:t>EMS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services,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dirty="0">
                <a:solidFill>
                  <a:srgbClr val="484848"/>
                </a:solidFill>
                <a:latin typeface="Arial"/>
                <a:cs typeface="Arial"/>
              </a:rPr>
              <a:t>libraries,</a:t>
            </a:r>
            <a:r>
              <a:rPr sz="3300" spc="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80" dirty="0">
                <a:solidFill>
                  <a:srgbClr val="484848"/>
                </a:solidFill>
                <a:latin typeface="Arial"/>
                <a:cs typeface="Arial"/>
              </a:rPr>
              <a:t>health </a:t>
            </a:r>
            <a:r>
              <a:rPr sz="3300" spc="190" dirty="0">
                <a:solidFill>
                  <a:srgbClr val="484848"/>
                </a:solidFill>
                <a:latin typeface="Arial"/>
                <a:cs typeface="Arial"/>
              </a:rPr>
              <a:t>departments</a:t>
            </a:r>
            <a:r>
              <a:rPr sz="33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90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3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300" spc="45" dirty="0">
                <a:solidFill>
                  <a:srgbClr val="484848"/>
                </a:solidFill>
                <a:latin typeface="Arial"/>
                <a:cs typeface="Arial"/>
              </a:rPr>
              <a:t>CareerTech.</a:t>
            </a:r>
            <a:endParaRPr sz="3300">
              <a:latin typeface="Arial"/>
              <a:cs typeface="Arial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016000" y="855930"/>
            <a:ext cx="15619094" cy="184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280"/>
              </a:lnSpc>
            </a:pPr>
            <a:r>
              <a:rPr spc="655" dirty="0"/>
              <a:t>HOW</a:t>
            </a:r>
            <a:r>
              <a:rPr spc="25" dirty="0"/>
              <a:t> </a:t>
            </a:r>
            <a:r>
              <a:rPr spc="229" dirty="0"/>
              <a:t>MANUFACTURING</a:t>
            </a:r>
            <a:r>
              <a:rPr spc="45" dirty="0"/>
              <a:t> </a:t>
            </a:r>
            <a:r>
              <a:rPr spc="120" dirty="0"/>
              <a:t>PROPERTY</a:t>
            </a:r>
            <a:r>
              <a:rPr spc="45" dirty="0"/>
              <a:t> </a:t>
            </a:r>
            <a:r>
              <a:rPr spc="-25" dirty="0"/>
              <a:t>TAX </a:t>
            </a:r>
            <a:r>
              <a:rPr spc="165" dirty="0"/>
              <a:t>REIMBURSEMENTS</a:t>
            </a:r>
            <a:r>
              <a:rPr spc="60" dirty="0"/>
              <a:t> </a:t>
            </a:r>
            <a:r>
              <a:rPr spc="405" dirty="0"/>
              <a:t>WORK</a:t>
            </a:r>
            <a:r>
              <a:rPr spc="65" dirty="0"/>
              <a:t> </a:t>
            </a:r>
            <a:r>
              <a:rPr spc="160" dirty="0"/>
              <a:t>TODAY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2966733" y="7760092"/>
            <a:ext cx="4161154" cy="1919605"/>
            <a:chOff x="12966733" y="7760092"/>
            <a:chExt cx="4161154" cy="1919605"/>
          </a:xfrm>
        </p:grpSpPr>
        <p:sp>
          <p:nvSpPr>
            <p:cNvPr id="11" name="object 11"/>
            <p:cNvSpPr/>
            <p:nvPr/>
          </p:nvSpPr>
          <p:spPr>
            <a:xfrm>
              <a:off x="15047558" y="7769617"/>
              <a:ext cx="0" cy="417830"/>
            </a:xfrm>
            <a:custGeom>
              <a:avLst/>
              <a:gdLst/>
              <a:ahLst/>
              <a:cxnLst/>
              <a:rect l="l" t="t" r="r" b="b"/>
              <a:pathLst>
                <a:path h="417829">
                  <a:moveTo>
                    <a:pt x="0" y="0"/>
                  </a:moveTo>
                  <a:lnTo>
                    <a:pt x="0" y="417729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018983" y="8192110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0" y="0"/>
                  </a:moveTo>
                  <a:lnTo>
                    <a:pt x="57149" y="0"/>
                  </a:lnTo>
                  <a:lnTo>
                    <a:pt x="28574" y="3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018983" y="8192110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57150" h="38100">
                  <a:moveTo>
                    <a:pt x="57149" y="0"/>
                  </a:moveTo>
                  <a:lnTo>
                    <a:pt x="28574" y="38099"/>
                  </a:lnTo>
                  <a:lnTo>
                    <a:pt x="0" y="0"/>
                  </a:lnTo>
                  <a:lnTo>
                    <a:pt x="57149" y="0"/>
                  </a:lnTo>
                  <a:close/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966733" y="8239676"/>
              <a:ext cx="4161154" cy="1439545"/>
            </a:xfrm>
            <a:custGeom>
              <a:avLst/>
              <a:gdLst/>
              <a:ahLst/>
              <a:cxnLst/>
              <a:rect l="l" t="t" r="r" b="b"/>
              <a:pathLst>
                <a:path w="4161155" h="1439545">
                  <a:moveTo>
                    <a:pt x="3675992" y="1439492"/>
                  </a:moveTo>
                  <a:lnTo>
                    <a:pt x="485775" y="1439492"/>
                  </a:lnTo>
                  <a:lnTo>
                    <a:pt x="438991" y="1437268"/>
                  </a:lnTo>
                  <a:lnTo>
                    <a:pt x="393466" y="1430733"/>
                  </a:lnTo>
                  <a:lnTo>
                    <a:pt x="349403" y="1420089"/>
                  </a:lnTo>
                  <a:lnTo>
                    <a:pt x="307004" y="1405541"/>
                  </a:lnTo>
                  <a:lnTo>
                    <a:pt x="266475" y="1387292"/>
                  </a:lnTo>
                  <a:lnTo>
                    <a:pt x="228018" y="1365545"/>
                  </a:lnTo>
                  <a:lnTo>
                    <a:pt x="191838" y="1340504"/>
                  </a:lnTo>
                  <a:lnTo>
                    <a:pt x="158137" y="1312373"/>
                  </a:lnTo>
                  <a:lnTo>
                    <a:pt x="127119" y="1281355"/>
                  </a:lnTo>
                  <a:lnTo>
                    <a:pt x="98988" y="1247654"/>
                  </a:lnTo>
                  <a:lnTo>
                    <a:pt x="73947" y="1211473"/>
                  </a:lnTo>
                  <a:lnTo>
                    <a:pt x="52200" y="1173017"/>
                  </a:lnTo>
                  <a:lnTo>
                    <a:pt x="33951" y="1132487"/>
                  </a:lnTo>
                  <a:lnTo>
                    <a:pt x="19403" y="1090089"/>
                  </a:lnTo>
                  <a:lnTo>
                    <a:pt x="8759" y="1046026"/>
                  </a:lnTo>
                  <a:lnTo>
                    <a:pt x="2223" y="1000501"/>
                  </a:lnTo>
                  <a:lnTo>
                    <a:pt x="0" y="953717"/>
                  </a:lnTo>
                  <a:lnTo>
                    <a:pt x="0" y="485775"/>
                  </a:lnTo>
                  <a:lnTo>
                    <a:pt x="2223" y="438991"/>
                  </a:lnTo>
                  <a:lnTo>
                    <a:pt x="8759" y="393466"/>
                  </a:lnTo>
                  <a:lnTo>
                    <a:pt x="19403" y="349403"/>
                  </a:lnTo>
                  <a:lnTo>
                    <a:pt x="33951" y="307005"/>
                  </a:lnTo>
                  <a:lnTo>
                    <a:pt x="52200" y="266476"/>
                  </a:lnTo>
                  <a:lnTo>
                    <a:pt x="73947" y="228019"/>
                  </a:lnTo>
                  <a:lnTo>
                    <a:pt x="98988" y="191838"/>
                  </a:lnTo>
                  <a:lnTo>
                    <a:pt x="127119" y="158137"/>
                  </a:lnTo>
                  <a:lnTo>
                    <a:pt x="158137" y="127119"/>
                  </a:lnTo>
                  <a:lnTo>
                    <a:pt x="191838" y="98988"/>
                  </a:lnTo>
                  <a:lnTo>
                    <a:pt x="228018" y="73947"/>
                  </a:lnTo>
                  <a:lnTo>
                    <a:pt x="266475" y="52201"/>
                  </a:lnTo>
                  <a:lnTo>
                    <a:pt x="307004" y="33951"/>
                  </a:lnTo>
                  <a:lnTo>
                    <a:pt x="349403" y="19403"/>
                  </a:lnTo>
                  <a:lnTo>
                    <a:pt x="393466" y="8759"/>
                  </a:lnTo>
                  <a:lnTo>
                    <a:pt x="438991" y="2224"/>
                  </a:lnTo>
                  <a:lnTo>
                    <a:pt x="485775" y="0"/>
                  </a:lnTo>
                  <a:lnTo>
                    <a:pt x="3675992" y="0"/>
                  </a:lnTo>
                  <a:lnTo>
                    <a:pt x="3722775" y="2224"/>
                  </a:lnTo>
                  <a:lnTo>
                    <a:pt x="3768301" y="8759"/>
                  </a:lnTo>
                  <a:lnTo>
                    <a:pt x="3812364" y="19403"/>
                  </a:lnTo>
                  <a:lnTo>
                    <a:pt x="3854762" y="33951"/>
                  </a:lnTo>
                  <a:lnTo>
                    <a:pt x="3895291" y="52201"/>
                  </a:lnTo>
                  <a:lnTo>
                    <a:pt x="3933748" y="73947"/>
                  </a:lnTo>
                  <a:lnTo>
                    <a:pt x="3969929" y="98988"/>
                  </a:lnTo>
                  <a:lnTo>
                    <a:pt x="4003630" y="127119"/>
                  </a:lnTo>
                  <a:lnTo>
                    <a:pt x="4034648" y="158137"/>
                  </a:lnTo>
                  <a:lnTo>
                    <a:pt x="4062779" y="191838"/>
                  </a:lnTo>
                  <a:lnTo>
                    <a:pt x="4087819" y="228019"/>
                  </a:lnTo>
                  <a:lnTo>
                    <a:pt x="4109566" y="266476"/>
                  </a:lnTo>
                  <a:lnTo>
                    <a:pt x="4127816" y="307005"/>
                  </a:lnTo>
                  <a:lnTo>
                    <a:pt x="4142364" y="349403"/>
                  </a:lnTo>
                  <a:lnTo>
                    <a:pt x="4153008" y="393466"/>
                  </a:lnTo>
                  <a:lnTo>
                    <a:pt x="4159543" y="438991"/>
                  </a:lnTo>
                  <a:lnTo>
                    <a:pt x="4161033" y="470336"/>
                  </a:lnTo>
                  <a:lnTo>
                    <a:pt x="4161033" y="969156"/>
                  </a:lnTo>
                  <a:lnTo>
                    <a:pt x="4153008" y="1046026"/>
                  </a:lnTo>
                  <a:lnTo>
                    <a:pt x="4142364" y="1090089"/>
                  </a:lnTo>
                  <a:lnTo>
                    <a:pt x="4127816" y="1132487"/>
                  </a:lnTo>
                  <a:lnTo>
                    <a:pt x="4109566" y="1173017"/>
                  </a:lnTo>
                  <a:lnTo>
                    <a:pt x="4087819" y="1211473"/>
                  </a:lnTo>
                  <a:lnTo>
                    <a:pt x="4062779" y="1247654"/>
                  </a:lnTo>
                  <a:lnTo>
                    <a:pt x="4034648" y="1281355"/>
                  </a:lnTo>
                  <a:lnTo>
                    <a:pt x="4003630" y="1312373"/>
                  </a:lnTo>
                  <a:lnTo>
                    <a:pt x="3969929" y="1340504"/>
                  </a:lnTo>
                  <a:lnTo>
                    <a:pt x="3933748" y="1365545"/>
                  </a:lnTo>
                  <a:lnTo>
                    <a:pt x="3895291" y="1387292"/>
                  </a:lnTo>
                  <a:lnTo>
                    <a:pt x="3854762" y="1405541"/>
                  </a:lnTo>
                  <a:lnTo>
                    <a:pt x="3812364" y="1420089"/>
                  </a:lnTo>
                  <a:lnTo>
                    <a:pt x="3768301" y="1430733"/>
                  </a:lnTo>
                  <a:lnTo>
                    <a:pt x="3722775" y="1437268"/>
                  </a:lnTo>
                  <a:lnTo>
                    <a:pt x="3675992" y="1439492"/>
                  </a:lnTo>
                  <a:close/>
                </a:path>
              </a:pathLst>
            </a:custGeom>
            <a:solidFill>
              <a:srgbClr val="C43C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303178" y="8343739"/>
            <a:ext cx="3441065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95"/>
              </a:spcBef>
            </a:pPr>
            <a:r>
              <a:rPr sz="2050" b="1" spc="-10" dirty="0">
                <a:solidFill>
                  <a:srgbClr val="FFFFFF"/>
                </a:solidFill>
                <a:latin typeface="Arial"/>
                <a:cs typeface="Arial"/>
              </a:rPr>
              <a:t>Public</a:t>
            </a:r>
            <a:r>
              <a:rPr sz="20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dirty="0">
                <a:solidFill>
                  <a:srgbClr val="FFFFFF"/>
                </a:solidFill>
                <a:latin typeface="Arial"/>
                <a:cs typeface="Arial"/>
              </a:rPr>
              <a:t>Education,</a:t>
            </a:r>
            <a:r>
              <a:rPr sz="205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35" dirty="0">
                <a:solidFill>
                  <a:srgbClr val="FFFFFF"/>
                </a:solidFill>
                <a:latin typeface="Arial"/>
                <a:cs typeface="Arial"/>
              </a:rPr>
              <a:t>Libraries </a:t>
            </a:r>
            <a:r>
              <a:rPr sz="2050" b="1" spc="60" dirty="0">
                <a:solidFill>
                  <a:srgbClr val="FFFFFF"/>
                </a:solidFill>
                <a:latin typeface="Arial"/>
                <a:cs typeface="Arial"/>
              </a:rPr>
              <a:t>Health,</a:t>
            </a:r>
            <a:r>
              <a:rPr sz="20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dirty="0">
                <a:solidFill>
                  <a:srgbClr val="FFFFFF"/>
                </a:solidFill>
                <a:latin typeface="Arial"/>
                <a:cs typeface="Arial"/>
              </a:rPr>
              <a:t>EMS,</a:t>
            </a:r>
            <a:r>
              <a:rPr sz="20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85" dirty="0">
                <a:solidFill>
                  <a:srgbClr val="FFFFFF"/>
                </a:solidFill>
                <a:latin typeface="Arial"/>
                <a:cs typeface="Arial"/>
              </a:rPr>
              <a:t>CareerTech </a:t>
            </a:r>
            <a:r>
              <a:rPr sz="2050" b="1" dirty="0">
                <a:solidFill>
                  <a:srgbClr val="FFFFFF"/>
                </a:solidFill>
                <a:latin typeface="Arial"/>
                <a:cs typeface="Arial"/>
              </a:rPr>
              <a:t>Roads</a:t>
            </a:r>
            <a:r>
              <a:rPr sz="205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1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05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-10" dirty="0">
                <a:solidFill>
                  <a:srgbClr val="FFFFFF"/>
                </a:solidFill>
                <a:latin typeface="Arial"/>
                <a:cs typeface="Arial"/>
              </a:rPr>
              <a:t>bridges</a:t>
            </a:r>
            <a:endParaRPr sz="20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546697" y="6908823"/>
            <a:ext cx="3002280" cy="861060"/>
          </a:xfrm>
          <a:custGeom>
            <a:avLst/>
            <a:gdLst/>
            <a:ahLst/>
            <a:cxnLst/>
            <a:rect l="l" t="t" r="r" b="b"/>
            <a:pathLst>
              <a:path w="3002280" h="861059">
                <a:moveTo>
                  <a:pt x="2571473" y="860736"/>
                </a:moveTo>
                <a:lnTo>
                  <a:pt x="430367" y="860736"/>
                </a:lnTo>
                <a:lnTo>
                  <a:pt x="381806" y="857989"/>
                </a:lnTo>
                <a:lnTo>
                  <a:pt x="334239" y="849864"/>
                </a:lnTo>
                <a:lnTo>
                  <a:pt x="288086" y="836537"/>
                </a:lnTo>
                <a:lnTo>
                  <a:pt x="243770" y="818180"/>
                </a:lnTo>
                <a:lnTo>
                  <a:pt x="201711" y="794970"/>
                </a:lnTo>
                <a:lnTo>
                  <a:pt x="162331" y="767080"/>
                </a:lnTo>
                <a:lnTo>
                  <a:pt x="126051" y="734684"/>
                </a:lnTo>
                <a:lnTo>
                  <a:pt x="93656" y="698404"/>
                </a:lnTo>
                <a:lnTo>
                  <a:pt x="65766" y="659024"/>
                </a:lnTo>
                <a:lnTo>
                  <a:pt x="42555" y="616965"/>
                </a:lnTo>
                <a:lnTo>
                  <a:pt x="24199" y="572649"/>
                </a:lnTo>
                <a:lnTo>
                  <a:pt x="10871" y="526496"/>
                </a:lnTo>
                <a:lnTo>
                  <a:pt x="2746" y="478929"/>
                </a:lnTo>
                <a:lnTo>
                  <a:pt x="0" y="430368"/>
                </a:lnTo>
                <a:lnTo>
                  <a:pt x="2746" y="381807"/>
                </a:lnTo>
                <a:lnTo>
                  <a:pt x="10871" y="334240"/>
                </a:lnTo>
                <a:lnTo>
                  <a:pt x="24199" y="288087"/>
                </a:lnTo>
                <a:lnTo>
                  <a:pt x="42555" y="243771"/>
                </a:lnTo>
                <a:lnTo>
                  <a:pt x="65766" y="201712"/>
                </a:lnTo>
                <a:lnTo>
                  <a:pt x="93656" y="162332"/>
                </a:lnTo>
                <a:lnTo>
                  <a:pt x="126051" y="126052"/>
                </a:lnTo>
                <a:lnTo>
                  <a:pt x="162331" y="93656"/>
                </a:lnTo>
                <a:lnTo>
                  <a:pt x="201711" y="65766"/>
                </a:lnTo>
                <a:lnTo>
                  <a:pt x="243770" y="42555"/>
                </a:lnTo>
                <a:lnTo>
                  <a:pt x="288086" y="24199"/>
                </a:lnTo>
                <a:lnTo>
                  <a:pt x="334239" y="10871"/>
                </a:lnTo>
                <a:lnTo>
                  <a:pt x="381806" y="2746"/>
                </a:lnTo>
                <a:lnTo>
                  <a:pt x="430367" y="0"/>
                </a:lnTo>
                <a:lnTo>
                  <a:pt x="2571473" y="0"/>
                </a:lnTo>
                <a:lnTo>
                  <a:pt x="2620034" y="2746"/>
                </a:lnTo>
                <a:lnTo>
                  <a:pt x="2667601" y="10871"/>
                </a:lnTo>
                <a:lnTo>
                  <a:pt x="2713754" y="24199"/>
                </a:lnTo>
                <a:lnTo>
                  <a:pt x="2758070" y="42555"/>
                </a:lnTo>
                <a:lnTo>
                  <a:pt x="2800129" y="65766"/>
                </a:lnTo>
                <a:lnTo>
                  <a:pt x="2839509" y="93656"/>
                </a:lnTo>
                <a:lnTo>
                  <a:pt x="2875789" y="126052"/>
                </a:lnTo>
                <a:lnTo>
                  <a:pt x="2908184" y="162332"/>
                </a:lnTo>
                <a:lnTo>
                  <a:pt x="2936074" y="201712"/>
                </a:lnTo>
                <a:lnTo>
                  <a:pt x="2959285" y="243771"/>
                </a:lnTo>
                <a:lnTo>
                  <a:pt x="2977641" y="288087"/>
                </a:lnTo>
                <a:lnTo>
                  <a:pt x="2990969" y="334240"/>
                </a:lnTo>
                <a:lnTo>
                  <a:pt x="2999093" y="381807"/>
                </a:lnTo>
                <a:lnTo>
                  <a:pt x="3001840" y="430368"/>
                </a:lnTo>
                <a:lnTo>
                  <a:pt x="2999093" y="478929"/>
                </a:lnTo>
                <a:lnTo>
                  <a:pt x="2990969" y="526496"/>
                </a:lnTo>
                <a:lnTo>
                  <a:pt x="2977641" y="572649"/>
                </a:lnTo>
                <a:lnTo>
                  <a:pt x="2959285" y="616965"/>
                </a:lnTo>
                <a:lnTo>
                  <a:pt x="2936074" y="659024"/>
                </a:lnTo>
                <a:lnTo>
                  <a:pt x="2908184" y="698404"/>
                </a:lnTo>
                <a:lnTo>
                  <a:pt x="2875789" y="734684"/>
                </a:lnTo>
                <a:lnTo>
                  <a:pt x="2839509" y="767080"/>
                </a:lnTo>
                <a:lnTo>
                  <a:pt x="2800129" y="794970"/>
                </a:lnTo>
                <a:lnTo>
                  <a:pt x="2758070" y="818180"/>
                </a:lnTo>
                <a:lnTo>
                  <a:pt x="2713754" y="836537"/>
                </a:lnTo>
                <a:lnTo>
                  <a:pt x="2667601" y="849864"/>
                </a:lnTo>
                <a:lnTo>
                  <a:pt x="2620034" y="857989"/>
                </a:lnTo>
                <a:lnTo>
                  <a:pt x="2571473" y="860736"/>
                </a:lnTo>
                <a:close/>
              </a:path>
            </a:pathLst>
          </a:custGeom>
          <a:solidFill>
            <a:srgbClr val="4B8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3883712" y="6993504"/>
            <a:ext cx="2345690" cy="6705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280"/>
              </a:lnSpc>
              <a:spcBef>
                <a:spcPts val="600"/>
              </a:spcBef>
            </a:pPr>
            <a:r>
              <a:rPr sz="2300" b="1" spc="165" dirty="0">
                <a:solidFill>
                  <a:srgbClr val="FFFFFF"/>
                </a:solidFill>
                <a:latin typeface="Arial"/>
                <a:cs typeface="Arial"/>
              </a:rPr>
              <a:t>State </a:t>
            </a:r>
            <a:r>
              <a:rPr sz="2300" b="1" spc="45" dirty="0">
                <a:solidFill>
                  <a:srgbClr val="FFFFFF"/>
                </a:solidFill>
                <a:latin typeface="Arial"/>
                <a:cs typeface="Arial"/>
              </a:rPr>
              <a:t>Reimbursement</a:t>
            </a:r>
            <a:endParaRPr sz="23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435029" y="5062537"/>
            <a:ext cx="3218815" cy="1819275"/>
          </a:xfrm>
          <a:custGeom>
            <a:avLst/>
            <a:gdLst/>
            <a:ahLst/>
            <a:cxnLst/>
            <a:rect l="l" t="t" r="r" b="b"/>
            <a:pathLst>
              <a:path w="3218815" h="1819275">
                <a:moveTo>
                  <a:pt x="0" y="911083"/>
                </a:moveTo>
                <a:lnTo>
                  <a:pt x="0" y="909347"/>
                </a:lnTo>
                <a:lnTo>
                  <a:pt x="3218237" y="909347"/>
                </a:lnTo>
                <a:lnTo>
                  <a:pt x="1607581" y="1818694"/>
                </a:lnTo>
                <a:lnTo>
                  <a:pt x="0" y="911083"/>
                </a:lnTo>
                <a:close/>
              </a:path>
              <a:path w="3218815" h="1819275">
                <a:moveTo>
                  <a:pt x="451597" y="909347"/>
                </a:moveTo>
                <a:lnTo>
                  <a:pt x="451597" y="0"/>
                </a:lnTo>
                <a:lnTo>
                  <a:pt x="2763563" y="0"/>
                </a:lnTo>
                <a:lnTo>
                  <a:pt x="2763563" y="909347"/>
                </a:lnTo>
                <a:lnTo>
                  <a:pt x="451597" y="909347"/>
                </a:lnTo>
                <a:close/>
              </a:path>
            </a:pathLst>
          </a:custGeom>
          <a:solidFill>
            <a:srgbClr val="DE8F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961524" y="5343290"/>
            <a:ext cx="2162175" cy="94297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algn="ctr">
              <a:lnSpc>
                <a:spcPts val="2250"/>
              </a:lnSpc>
              <a:spcBef>
                <a:spcPts val="565"/>
              </a:spcBef>
            </a:pPr>
            <a:r>
              <a:rPr sz="2250" b="1" spc="-10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r>
              <a:rPr sz="225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25" dirty="0">
                <a:solidFill>
                  <a:srgbClr val="FFFFFF"/>
                </a:solidFill>
                <a:latin typeface="Arial"/>
                <a:cs typeface="Arial"/>
              </a:rPr>
              <a:t>Property </a:t>
            </a:r>
            <a:r>
              <a:rPr sz="2250" b="1" dirty="0">
                <a:solidFill>
                  <a:srgbClr val="FFFFFF"/>
                </a:solidFill>
                <a:latin typeface="Arial"/>
                <a:cs typeface="Arial"/>
              </a:rPr>
              <a:t>Tax</a:t>
            </a:r>
            <a:r>
              <a:rPr sz="225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-10" dirty="0">
                <a:solidFill>
                  <a:srgbClr val="FFFFFF"/>
                </a:solidFill>
                <a:latin typeface="Arial"/>
                <a:cs typeface="Arial"/>
              </a:rPr>
              <a:t>Revenue Reduced</a:t>
            </a:r>
            <a:endParaRPr sz="22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3759141" y="3078090"/>
            <a:ext cx="526415" cy="1719580"/>
          </a:xfrm>
          <a:custGeom>
            <a:avLst/>
            <a:gdLst/>
            <a:ahLst/>
            <a:cxnLst/>
            <a:rect l="l" t="t" r="r" b="b"/>
            <a:pathLst>
              <a:path w="526415" h="1719579">
                <a:moveTo>
                  <a:pt x="526085" y="1511768"/>
                </a:moveTo>
                <a:lnTo>
                  <a:pt x="10729" y="1719325"/>
                </a:lnTo>
                <a:lnTo>
                  <a:pt x="0" y="207557"/>
                </a:lnTo>
                <a:lnTo>
                  <a:pt x="515355" y="0"/>
                </a:lnTo>
                <a:lnTo>
                  <a:pt x="526085" y="1511768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444891" y="3079479"/>
            <a:ext cx="480059" cy="1395095"/>
          </a:xfrm>
          <a:custGeom>
            <a:avLst/>
            <a:gdLst/>
            <a:ahLst/>
            <a:cxnLst/>
            <a:rect l="l" t="t" r="r" b="b"/>
            <a:pathLst>
              <a:path w="480059" h="1395095">
                <a:moveTo>
                  <a:pt x="466531" y="1209045"/>
                </a:moveTo>
                <a:lnTo>
                  <a:pt x="0" y="1394892"/>
                </a:lnTo>
                <a:lnTo>
                  <a:pt x="13519" y="185847"/>
                </a:lnTo>
                <a:lnTo>
                  <a:pt x="480049" y="0"/>
                </a:lnTo>
                <a:lnTo>
                  <a:pt x="466531" y="1209045"/>
                </a:lnTo>
                <a:close/>
              </a:path>
            </a:pathLst>
          </a:custGeom>
          <a:solidFill>
            <a:srgbClr val="004E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3762736" y="3611681"/>
            <a:ext cx="2502535" cy="1202055"/>
          </a:xfrm>
          <a:prstGeom prst="rect">
            <a:avLst/>
          </a:prstGeom>
          <a:solidFill>
            <a:srgbClr val="004E9A"/>
          </a:solidFill>
        </p:spPr>
        <p:txBody>
          <a:bodyPr vert="horz" wrap="square" lIns="0" tIns="182880" rIns="0" bIns="0" rtlCol="0">
            <a:spAutoFit/>
          </a:bodyPr>
          <a:lstStyle/>
          <a:p>
            <a:pPr marL="175895" marR="183515">
              <a:lnSpc>
                <a:spcPts val="2250"/>
              </a:lnSpc>
              <a:spcBef>
                <a:spcPts val="1440"/>
              </a:spcBef>
            </a:pPr>
            <a:r>
              <a:rPr sz="2250" b="1" spc="80" dirty="0">
                <a:solidFill>
                  <a:srgbClr val="FFFFFF"/>
                </a:solidFill>
                <a:latin typeface="Arial"/>
                <a:cs typeface="Arial"/>
              </a:rPr>
              <a:t>Manufacturing </a:t>
            </a:r>
            <a:r>
              <a:rPr sz="2250" b="1" spc="140" dirty="0">
                <a:solidFill>
                  <a:srgbClr val="FFFFFF"/>
                </a:solidFill>
                <a:latin typeface="Arial"/>
                <a:cs typeface="Arial"/>
              </a:rPr>
              <a:t>Property</a:t>
            </a:r>
            <a:r>
              <a:rPr sz="225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-25" dirty="0">
                <a:solidFill>
                  <a:srgbClr val="FFFFFF"/>
                </a:solidFill>
                <a:latin typeface="Arial"/>
                <a:cs typeface="Arial"/>
              </a:rPr>
              <a:t>Tax </a:t>
            </a:r>
            <a:r>
              <a:rPr sz="2250" b="1" spc="-10" dirty="0">
                <a:solidFill>
                  <a:srgbClr val="FFFFFF"/>
                </a:solidFill>
                <a:latin typeface="Arial"/>
                <a:cs typeface="Arial"/>
              </a:rPr>
              <a:t>Exemption</a:t>
            </a:r>
            <a:endParaRPr sz="225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26567" y="2409697"/>
            <a:ext cx="9234805" cy="269049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3413125" marR="5080" indent="-3401060">
              <a:lnSpc>
                <a:spcPts val="9830"/>
              </a:lnSpc>
              <a:spcBef>
                <a:spcPts val="1525"/>
              </a:spcBef>
            </a:pPr>
            <a:r>
              <a:rPr sz="9300" spc="515" dirty="0">
                <a:solidFill>
                  <a:srgbClr val="FFFFFF"/>
                </a:solidFill>
              </a:rPr>
              <a:t>State</a:t>
            </a:r>
            <a:r>
              <a:rPr sz="9300" spc="50" dirty="0">
                <a:solidFill>
                  <a:srgbClr val="FFFFFF"/>
                </a:solidFill>
              </a:rPr>
              <a:t> </a:t>
            </a:r>
            <a:r>
              <a:rPr sz="9300" spc="480" dirty="0">
                <a:solidFill>
                  <a:srgbClr val="FFFFFF"/>
                </a:solidFill>
              </a:rPr>
              <a:t>Question </a:t>
            </a:r>
            <a:r>
              <a:rPr sz="9300" spc="1075" dirty="0">
                <a:solidFill>
                  <a:srgbClr val="FFFFFF"/>
                </a:solidFill>
              </a:rPr>
              <a:t>844</a:t>
            </a:r>
            <a:endParaRPr sz="9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504331"/>
            <a:ext cx="4457699" cy="23812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28720" y="2016944"/>
            <a:ext cx="8289290" cy="47625"/>
          </a:xfrm>
          <a:custGeom>
            <a:avLst/>
            <a:gdLst/>
            <a:ahLst/>
            <a:cxnLst/>
            <a:rect l="l" t="t" r="r" b="b"/>
            <a:pathLst>
              <a:path w="8289290" h="47625">
                <a:moveTo>
                  <a:pt x="8288981" y="0"/>
                </a:moveTo>
                <a:lnTo>
                  <a:pt x="8288981" y="47624"/>
                </a:lnTo>
                <a:lnTo>
                  <a:pt x="0" y="47624"/>
                </a:lnTo>
                <a:lnTo>
                  <a:pt x="0" y="0"/>
                </a:lnTo>
                <a:lnTo>
                  <a:pt x="8288981" y="0"/>
                </a:lnTo>
                <a:close/>
              </a:path>
            </a:pathLst>
          </a:custGeom>
          <a:solidFill>
            <a:srgbClr val="669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30" dirty="0"/>
              <a:t>WHAT</a:t>
            </a:r>
            <a:r>
              <a:rPr spc="40" dirty="0"/>
              <a:t> </a:t>
            </a:r>
            <a:r>
              <a:rPr spc="185" dirty="0"/>
              <a:t>DOES</a:t>
            </a:r>
            <a:r>
              <a:rPr spc="40" dirty="0"/>
              <a:t> </a:t>
            </a:r>
            <a:r>
              <a:rPr spc="80" dirty="0"/>
              <a:t>SQ</a:t>
            </a:r>
            <a:r>
              <a:rPr spc="40" dirty="0"/>
              <a:t> </a:t>
            </a:r>
            <a:r>
              <a:rPr spc="695" dirty="0"/>
              <a:t>844</a:t>
            </a:r>
            <a:r>
              <a:rPr spc="40" dirty="0"/>
              <a:t> </a:t>
            </a:r>
            <a:r>
              <a:rPr spc="114" dirty="0"/>
              <a:t>PROPOSE?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5513069"/>
            <a:ext cx="104775" cy="104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5899" y="6713219"/>
            <a:ext cx="104775" cy="1047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16000" y="2481574"/>
            <a:ext cx="16048990" cy="595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sz="3400" b="1" spc="204" dirty="0">
                <a:solidFill>
                  <a:srgbClr val="484848"/>
                </a:solidFill>
                <a:latin typeface="Arial"/>
                <a:cs typeface="Arial"/>
              </a:rPr>
              <a:t>SQ844</a:t>
            </a:r>
            <a:r>
              <a:rPr sz="3400" b="1" spc="-1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changes</a:t>
            </a:r>
            <a:r>
              <a:rPr sz="3400" b="1" spc="-1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how</a:t>
            </a:r>
            <a:r>
              <a:rPr sz="3400" b="1" spc="-1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85" dirty="0">
                <a:solidFill>
                  <a:srgbClr val="484848"/>
                </a:solidFill>
                <a:latin typeface="Arial"/>
                <a:cs typeface="Arial"/>
              </a:rPr>
              <a:t>K-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12</a:t>
            </a:r>
            <a:r>
              <a:rPr sz="3400" b="1" spc="-1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60" dirty="0">
                <a:solidFill>
                  <a:srgbClr val="484848"/>
                </a:solidFill>
                <a:latin typeface="Arial"/>
                <a:cs typeface="Arial"/>
              </a:rPr>
              <a:t>schools,</a:t>
            </a:r>
            <a:r>
              <a:rPr sz="3400" b="1" spc="-1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484848"/>
                </a:solidFill>
                <a:latin typeface="Arial"/>
                <a:cs typeface="Arial"/>
              </a:rPr>
              <a:t>CareerTech</a:t>
            </a:r>
            <a:r>
              <a:rPr sz="3400" b="1" spc="-1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b="1" spc="-13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communities</a:t>
            </a:r>
            <a:r>
              <a:rPr sz="3400" b="1" spc="-1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29" dirty="0">
                <a:solidFill>
                  <a:srgbClr val="484848"/>
                </a:solidFill>
                <a:latin typeface="Arial"/>
                <a:cs typeface="Arial"/>
              </a:rPr>
              <a:t>are </a:t>
            </a:r>
            <a:r>
              <a:rPr sz="3400" b="1" spc="70" dirty="0">
                <a:solidFill>
                  <a:srgbClr val="484848"/>
                </a:solidFill>
                <a:latin typeface="Arial"/>
                <a:cs typeface="Arial"/>
              </a:rPr>
              <a:t>reimbursed</a:t>
            </a:r>
            <a:r>
              <a:rPr sz="34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29" dirty="0">
                <a:solidFill>
                  <a:srgbClr val="484848"/>
                </a:solidFill>
                <a:latin typeface="Arial"/>
                <a:cs typeface="Arial"/>
              </a:rPr>
              <a:t>for</a:t>
            </a:r>
            <a:r>
              <a:rPr sz="34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90" dirty="0">
                <a:solidFill>
                  <a:srgbClr val="484848"/>
                </a:solidFill>
                <a:latin typeface="Arial"/>
                <a:cs typeface="Arial"/>
              </a:rPr>
              <a:t>property</a:t>
            </a:r>
            <a:r>
              <a:rPr sz="34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31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400" b="1" spc="-20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revenue</a:t>
            </a:r>
            <a:r>
              <a:rPr sz="3400" b="1" spc="-19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5" dirty="0">
                <a:solidFill>
                  <a:srgbClr val="484848"/>
                </a:solidFill>
                <a:latin typeface="Arial"/>
                <a:cs typeface="Arial"/>
              </a:rPr>
              <a:t>lost</a:t>
            </a:r>
            <a:r>
              <a:rPr sz="3400" b="1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55" dirty="0">
                <a:solidFill>
                  <a:srgbClr val="484848"/>
                </a:solidFill>
                <a:latin typeface="Arial"/>
                <a:cs typeface="Arial"/>
              </a:rPr>
              <a:t>through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Oklahoma’s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14" dirty="0">
                <a:solidFill>
                  <a:srgbClr val="484848"/>
                </a:solidFill>
                <a:latin typeface="Arial"/>
                <a:cs typeface="Arial"/>
              </a:rPr>
              <a:t>manufacturing </a:t>
            </a:r>
            <a:r>
              <a:rPr sz="3400" spc="60" dirty="0">
                <a:solidFill>
                  <a:srgbClr val="484848"/>
                </a:solidFill>
                <a:latin typeface="Arial"/>
                <a:cs typeface="Arial"/>
              </a:rPr>
              <a:t>ad</a:t>
            </a:r>
            <a:r>
              <a:rPr sz="34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valorem</a:t>
            </a:r>
            <a:r>
              <a:rPr sz="3400" spc="-1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40" dirty="0">
                <a:solidFill>
                  <a:srgbClr val="484848"/>
                </a:solidFill>
                <a:latin typeface="Arial"/>
                <a:cs typeface="Arial"/>
              </a:rPr>
              <a:t>tax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65" dirty="0">
                <a:solidFill>
                  <a:srgbClr val="484848"/>
                </a:solidFill>
                <a:latin typeface="Arial"/>
                <a:cs typeface="Arial"/>
              </a:rPr>
              <a:t>exemption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0" dirty="0">
                <a:solidFill>
                  <a:srgbClr val="484848"/>
                </a:solidFill>
                <a:latin typeface="Arial"/>
                <a:cs typeface="Arial"/>
              </a:rPr>
              <a:t>program.</a:t>
            </a:r>
            <a:endParaRPr sz="3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745"/>
              </a:spcBef>
            </a:pPr>
            <a:r>
              <a:rPr sz="3400" spc="145" dirty="0">
                <a:solidFill>
                  <a:srgbClr val="484848"/>
                </a:solidFill>
                <a:latin typeface="Arial"/>
                <a:cs typeface="Arial"/>
              </a:rPr>
              <a:t>If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70" dirty="0">
                <a:solidFill>
                  <a:srgbClr val="484848"/>
                </a:solidFill>
                <a:latin typeface="Arial"/>
                <a:cs typeface="Arial"/>
              </a:rPr>
              <a:t>approved:</a:t>
            </a:r>
            <a:endParaRPr sz="3400">
              <a:latin typeface="Arial"/>
              <a:cs typeface="Arial"/>
            </a:endParaRPr>
          </a:p>
          <a:p>
            <a:pPr marL="746125" marR="1183640">
              <a:lnSpc>
                <a:spcPct val="115799"/>
              </a:lnSpc>
            </a:pP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Future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25" dirty="0">
                <a:solidFill>
                  <a:srgbClr val="484848"/>
                </a:solidFill>
                <a:latin typeface="Arial"/>
                <a:cs typeface="Arial"/>
              </a:rPr>
              <a:t>reimbursement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50" dirty="0">
                <a:solidFill>
                  <a:srgbClr val="484848"/>
                </a:solidFill>
                <a:latin typeface="Arial"/>
                <a:cs typeface="Arial"/>
              </a:rPr>
              <a:t>no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80" dirty="0">
                <a:solidFill>
                  <a:srgbClr val="484848"/>
                </a:solidFill>
                <a:latin typeface="Arial"/>
                <a:cs typeface="Arial"/>
              </a:rPr>
              <a:t>longer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110" dirty="0">
                <a:solidFill>
                  <a:srgbClr val="484848"/>
                </a:solidFill>
                <a:latin typeface="Arial"/>
                <a:cs typeface="Arial"/>
              </a:rPr>
              <a:t>be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54" dirty="0">
                <a:solidFill>
                  <a:srgbClr val="484848"/>
                </a:solidFill>
                <a:latin typeface="Arial"/>
                <a:cs typeface="Arial"/>
              </a:rPr>
              <a:t>protected</a:t>
            </a:r>
            <a:r>
              <a:rPr sz="3400" spc="-2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dirty="0">
                <a:solidFill>
                  <a:srgbClr val="484848"/>
                </a:solidFill>
                <a:latin typeface="Arial"/>
                <a:cs typeface="Arial"/>
              </a:rPr>
              <a:t>in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spc="-2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484848"/>
                </a:solidFill>
                <a:latin typeface="Arial"/>
                <a:cs typeface="Arial"/>
              </a:rPr>
              <a:t>Oklahoma </a:t>
            </a:r>
            <a:r>
              <a:rPr sz="3400" spc="105" dirty="0">
                <a:solidFill>
                  <a:srgbClr val="484848"/>
                </a:solidFill>
                <a:latin typeface="Arial"/>
                <a:cs typeface="Arial"/>
              </a:rPr>
              <a:t>Constitution.</a:t>
            </a:r>
            <a:endParaRPr sz="3400">
              <a:latin typeface="Arial"/>
              <a:cs typeface="Arial"/>
            </a:endParaRPr>
          </a:p>
          <a:p>
            <a:pPr marL="746125" marR="36830">
              <a:lnSpc>
                <a:spcPct val="115799"/>
              </a:lnSpc>
            </a:pP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Instead,</a:t>
            </a:r>
            <a:r>
              <a:rPr sz="3400" b="1" spc="-114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85" dirty="0">
                <a:solidFill>
                  <a:srgbClr val="484848"/>
                </a:solidFill>
                <a:latin typeface="Arial"/>
                <a:cs typeface="Arial"/>
              </a:rPr>
              <a:t>the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225" dirty="0">
                <a:solidFill>
                  <a:srgbClr val="484848"/>
                </a:solidFill>
                <a:latin typeface="Arial"/>
                <a:cs typeface="Arial"/>
              </a:rPr>
              <a:t>state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Legislature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484848"/>
                </a:solidFill>
                <a:latin typeface="Arial"/>
                <a:cs typeface="Arial"/>
              </a:rPr>
              <a:t>would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114" dirty="0">
                <a:solidFill>
                  <a:srgbClr val="484848"/>
                </a:solidFill>
                <a:latin typeface="Arial"/>
                <a:cs typeface="Arial"/>
              </a:rPr>
              <a:t>determine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95" dirty="0">
                <a:solidFill>
                  <a:srgbClr val="484848"/>
                </a:solidFill>
                <a:latin typeface="Arial"/>
                <a:cs typeface="Arial"/>
              </a:rPr>
              <a:t>reimbursement</a:t>
            </a:r>
            <a:r>
              <a:rPr sz="3400" b="1" spc="-11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60" dirty="0">
                <a:solidFill>
                  <a:srgbClr val="484848"/>
                </a:solidFill>
                <a:latin typeface="Arial"/>
                <a:cs typeface="Arial"/>
              </a:rPr>
              <a:t>amounts </a:t>
            </a:r>
            <a:r>
              <a:rPr sz="3400" b="1" spc="55" dirty="0">
                <a:solidFill>
                  <a:srgbClr val="484848"/>
                </a:solidFill>
                <a:latin typeface="Arial"/>
                <a:cs typeface="Arial"/>
              </a:rPr>
              <a:t>and</a:t>
            </a:r>
            <a:r>
              <a:rPr sz="3400" b="1" spc="-190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484848"/>
                </a:solidFill>
                <a:latin typeface="Arial"/>
                <a:cs typeface="Arial"/>
              </a:rPr>
              <a:t>methodology.</a:t>
            </a:r>
            <a:endParaRPr sz="3400">
              <a:latin typeface="Arial"/>
              <a:cs typeface="Arial"/>
            </a:endParaRPr>
          </a:p>
          <a:p>
            <a:pPr marL="207010" algn="ctr">
              <a:lnSpc>
                <a:spcPct val="100000"/>
              </a:lnSpc>
              <a:spcBef>
                <a:spcPts val="2745"/>
              </a:spcBef>
            </a:pPr>
            <a:r>
              <a:rPr sz="3400" b="1" spc="175" dirty="0">
                <a:solidFill>
                  <a:srgbClr val="C43C3A"/>
                </a:solidFill>
                <a:latin typeface="Arial"/>
                <a:cs typeface="Arial"/>
              </a:rPr>
              <a:t>ON</a:t>
            </a:r>
            <a:r>
              <a:rPr sz="3400" b="1" spc="-17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-60" dirty="0">
                <a:solidFill>
                  <a:srgbClr val="C43C3A"/>
                </a:solidFill>
                <a:latin typeface="Arial"/>
                <a:cs typeface="Arial"/>
              </a:rPr>
              <a:t>THE</a:t>
            </a:r>
            <a:r>
              <a:rPr sz="3400" b="1" spc="-17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-150" dirty="0">
                <a:solidFill>
                  <a:srgbClr val="C43C3A"/>
                </a:solidFill>
                <a:latin typeface="Arial"/>
                <a:cs typeface="Arial"/>
              </a:rPr>
              <a:t>BALLOT:</a:t>
            </a:r>
            <a:r>
              <a:rPr sz="3400" b="1" spc="-17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C43C3A"/>
                </a:solidFill>
                <a:latin typeface="Arial"/>
                <a:cs typeface="Arial"/>
              </a:rPr>
              <a:t>AUGUST</a:t>
            </a:r>
            <a:r>
              <a:rPr sz="3400" b="1" spc="-170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125" dirty="0">
                <a:solidFill>
                  <a:srgbClr val="C43C3A"/>
                </a:solidFill>
                <a:latin typeface="Arial"/>
                <a:cs typeface="Arial"/>
              </a:rPr>
              <a:t>25,</a:t>
            </a:r>
            <a:r>
              <a:rPr sz="3400" b="1" spc="-175" dirty="0">
                <a:solidFill>
                  <a:srgbClr val="C43C3A"/>
                </a:solidFill>
                <a:latin typeface="Arial"/>
                <a:cs typeface="Arial"/>
              </a:rPr>
              <a:t> </a:t>
            </a:r>
            <a:r>
              <a:rPr sz="3400" b="1" spc="305" dirty="0">
                <a:solidFill>
                  <a:srgbClr val="C43C3A"/>
                </a:solidFill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20" y="855930"/>
            <a:ext cx="11871960" cy="184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00"/>
              </a:spcBef>
            </a:pPr>
            <a:r>
              <a:rPr spc="655" dirty="0"/>
              <a:t>HOW</a:t>
            </a:r>
            <a:r>
              <a:rPr spc="25" dirty="0"/>
              <a:t> </a:t>
            </a:r>
            <a:r>
              <a:rPr spc="480" dirty="0"/>
              <a:t>WOULD</a:t>
            </a:r>
            <a:r>
              <a:rPr spc="35" dirty="0"/>
              <a:t> </a:t>
            </a:r>
            <a:r>
              <a:rPr spc="80" dirty="0"/>
              <a:t>SQ</a:t>
            </a:r>
            <a:r>
              <a:rPr spc="35" dirty="0"/>
              <a:t> </a:t>
            </a:r>
            <a:r>
              <a:rPr spc="695" dirty="0"/>
              <a:t>844</a:t>
            </a:r>
            <a:r>
              <a:rPr spc="35" dirty="0"/>
              <a:t> </a:t>
            </a:r>
            <a:r>
              <a:rPr spc="200" dirty="0"/>
              <a:t>IMPACT</a:t>
            </a:r>
          </a:p>
          <a:p>
            <a:pPr marL="12700">
              <a:lnSpc>
                <a:spcPct val="100000"/>
              </a:lnSpc>
              <a:spcBef>
                <a:spcPts val="195"/>
              </a:spcBef>
              <a:tabLst>
                <a:tab pos="8301355" algn="l"/>
              </a:tabLst>
            </a:pPr>
            <a:r>
              <a:rPr u="heavy" spc="-894" dirty="0">
                <a:uFill>
                  <a:solidFill>
                    <a:srgbClr val="669A40"/>
                  </a:solidFill>
                </a:uFill>
              </a:rPr>
              <a:t> </a:t>
            </a:r>
            <a:r>
              <a:rPr u="heavy" spc="210" dirty="0">
                <a:uFill>
                  <a:solidFill>
                    <a:srgbClr val="669A40"/>
                  </a:solidFill>
                </a:uFill>
              </a:rPr>
              <a:t>COMMUNITIES?</a:t>
            </a:r>
            <a:r>
              <a:rPr u="heavy" dirty="0">
                <a:uFill>
                  <a:solidFill>
                    <a:srgbClr val="669A40"/>
                  </a:solidFill>
                </a:uFill>
              </a:rPr>
              <a:t>	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6875" y="3679550"/>
            <a:ext cx="142874" cy="1428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30647" rIns="0" bIns="0" rtlCol="0">
            <a:spAutoFit/>
          </a:bodyPr>
          <a:lstStyle/>
          <a:p>
            <a:pPr marL="1005205" marR="5080">
              <a:lnSpc>
                <a:spcPct val="115500"/>
              </a:lnSpc>
              <a:spcBef>
                <a:spcPts val="100"/>
              </a:spcBef>
            </a:pPr>
            <a:r>
              <a:rPr sz="4600" b="0" spc="254" dirty="0">
                <a:latin typeface="Arial"/>
                <a:cs typeface="Arial"/>
              </a:rPr>
              <a:t>Without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175" dirty="0">
                <a:latin typeface="Arial"/>
                <a:cs typeface="Arial"/>
              </a:rPr>
              <a:t>constitutional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185" dirty="0">
                <a:latin typeface="Arial"/>
                <a:cs typeface="Arial"/>
              </a:rPr>
              <a:t>protections,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305" dirty="0">
                <a:latin typeface="Arial"/>
                <a:cs typeface="Arial"/>
              </a:rPr>
              <a:t>future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40" dirty="0">
                <a:latin typeface="Arial"/>
                <a:cs typeface="Arial"/>
              </a:rPr>
              <a:t>Legislatures </a:t>
            </a:r>
            <a:r>
              <a:rPr sz="4600" b="0" spc="90" dirty="0">
                <a:latin typeface="Arial"/>
                <a:cs typeface="Arial"/>
              </a:rPr>
              <a:t>could</a:t>
            </a:r>
            <a:r>
              <a:rPr sz="4600" b="0" spc="-20" dirty="0">
                <a:latin typeface="Arial"/>
                <a:cs typeface="Arial"/>
              </a:rPr>
              <a:t> </a:t>
            </a:r>
            <a:r>
              <a:rPr sz="4600" b="0" spc="180" dirty="0">
                <a:latin typeface="Arial"/>
                <a:cs typeface="Arial"/>
              </a:rPr>
              <a:t>reduce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155" dirty="0">
                <a:latin typeface="Arial"/>
                <a:cs typeface="Arial"/>
              </a:rPr>
              <a:t>reimbursement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375" dirty="0">
                <a:latin typeface="Arial"/>
                <a:cs typeface="Arial"/>
              </a:rPr>
              <a:t>for</a:t>
            </a:r>
            <a:r>
              <a:rPr sz="4600" b="0" spc="-20" dirty="0">
                <a:latin typeface="Arial"/>
                <a:cs typeface="Arial"/>
              </a:rPr>
              <a:t> </a:t>
            </a:r>
            <a:r>
              <a:rPr sz="4600" b="0" spc="145" dirty="0">
                <a:latin typeface="Arial"/>
                <a:cs typeface="Arial"/>
              </a:rPr>
              <a:t>lost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330" dirty="0">
                <a:latin typeface="Arial"/>
                <a:cs typeface="Arial"/>
              </a:rPr>
              <a:t>property</a:t>
            </a:r>
            <a:r>
              <a:rPr sz="4600" b="0" spc="-15" dirty="0">
                <a:latin typeface="Arial"/>
                <a:cs typeface="Arial"/>
              </a:rPr>
              <a:t> </a:t>
            </a:r>
            <a:r>
              <a:rPr sz="4600" b="0" spc="300" dirty="0">
                <a:latin typeface="Arial"/>
                <a:cs typeface="Arial"/>
              </a:rPr>
              <a:t>tax </a:t>
            </a:r>
            <a:r>
              <a:rPr sz="4600" b="0" spc="-10" dirty="0">
                <a:latin typeface="Arial"/>
                <a:cs typeface="Arial"/>
              </a:rPr>
              <a:t>revenue.</a:t>
            </a:r>
            <a:endParaRPr sz="4600">
              <a:latin typeface="Arial"/>
              <a:cs typeface="Arial"/>
            </a:endParaRPr>
          </a:p>
          <a:p>
            <a:pPr marL="1005205" marR="347345">
              <a:lnSpc>
                <a:spcPct val="115500"/>
              </a:lnSpc>
            </a:pPr>
            <a:r>
              <a:rPr sz="4600" spc="-100" dirty="0"/>
              <a:t>This</a:t>
            </a:r>
            <a:r>
              <a:rPr sz="4600" spc="-260" dirty="0"/>
              <a:t> </a:t>
            </a:r>
            <a:r>
              <a:rPr sz="4600" spc="-45" dirty="0"/>
              <a:t>could</a:t>
            </a:r>
            <a:r>
              <a:rPr sz="4600" spc="-254" dirty="0"/>
              <a:t> </a:t>
            </a:r>
            <a:r>
              <a:rPr sz="4600" spc="155" dirty="0"/>
              <a:t>result</a:t>
            </a:r>
            <a:r>
              <a:rPr sz="4600" spc="-260" dirty="0"/>
              <a:t> </a:t>
            </a:r>
            <a:r>
              <a:rPr sz="4600" spc="-165" dirty="0"/>
              <a:t>in</a:t>
            </a:r>
            <a:r>
              <a:rPr sz="4600" spc="-254" dirty="0"/>
              <a:t> </a:t>
            </a:r>
            <a:r>
              <a:rPr sz="4600" spc="-75" dirty="0"/>
              <a:t>less</a:t>
            </a:r>
            <a:r>
              <a:rPr sz="4600" spc="-260" dirty="0"/>
              <a:t> </a:t>
            </a:r>
            <a:r>
              <a:rPr sz="4600" dirty="0"/>
              <a:t>funding</a:t>
            </a:r>
            <a:r>
              <a:rPr sz="4600" spc="-254" dirty="0"/>
              <a:t> </a:t>
            </a:r>
            <a:r>
              <a:rPr sz="4600" spc="310" dirty="0"/>
              <a:t>for</a:t>
            </a:r>
            <a:r>
              <a:rPr sz="4600" spc="-260" dirty="0"/>
              <a:t> </a:t>
            </a:r>
            <a:r>
              <a:rPr sz="4600" spc="-10" dirty="0"/>
              <a:t>K12</a:t>
            </a:r>
            <a:r>
              <a:rPr sz="4600" spc="-254" dirty="0"/>
              <a:t> </a:t>
            </a:r>
            <a:r>
              <a:rPr sz="4600" spc="-75" dirty="0"/>
              <a:t>schools,</a:t>
            </a:r>
            <a:r>
              <a:rPr sz="4600" spc="-254" dirty="0"/>
              <a:t> </a:t>
            </a:r>
            <a:r>
              <a:rPr sz="4600" spc="220" dirty="0"/>
              <a:t>the </a:t>
            </a:r>
            <a:r>
              <a:rPr sz="4600" spc="170" dirty="0"/>
              <a:t>CareerTech</a:t>
            </a:r>
            <a:r>
              <a:rPr sz="4600" spc="-245" dirty="0"/>
              <a:t> </a:t>
            </a:r>
            <a:r>
              <a:rPr sz="4600" spc="114" dirty="0"/>
              <a:t>system</a:t>
            </a:r>
            <a:r>
              <a:rPr sz="4600" spc="-240" dirty="0"/>
              <a:t> </a:t>
            </a:r>
            <a:r>
              <a:rPr sz="4600" spc="70" dirty="0"/>
              <a:t>and</a:t>
            </a:r>
            <a:r>
              <a:rPr sz="4600" spc="-240" dirty="0"/>
              <a:t> </a:t>
            </a:r>
            <a:r>
              <a:rPr sz="4600" spc="60" dirty="0"/>
              <a:t>essential</a:t>
            </a:r>
            <a:r>
              <a:rPr sz="4600" spc="-240" dirty="0"/>
              <a:t> </a:t>
            </a:r>
            <a:r>
              <a:rPr sz="4600" spc="50" dirty="0"/>
              <a:t>community </a:t>
            </a:r>
            <a:r>
              <a:rPr sz="4600" spc="40" dirty="0"/>
              <a:t>services.</a:t>
            </a:r>
            <a:endParaRPr sz="46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6875" y="6108424"/>
            <a:ext cx="142874" cy="1428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8629004"/>
            <a:ext cx="2352674" cy="12572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26567" y="2409697"/>
            <a:ext cx="9234805" cy="269049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3479165" marR="5080" indent="-3467100">
              <a:lnSpc>
                <a:spcPts val="9830"/>
              </a:lnSpc>
              <a:spcBef>
                <a:spcPts val="1525"/>
              </a:spcBef>
            </a:pPr>
            <a:r>
              <a:rPr sz="9300" spc="515" dirty="0">
                <a:solidFill>
                  <a:srgbClr val="FFFFFF"/>
                </a:solidFill>
              </a:rPr>
              <a:t>State</a:t>
            </a:r>
            <a:r>
              <a:rPr sz="9300" spc="50" dirty="0">
                <a:solidFill>
                  <a:srgbClr val="FFFFFF"/>
                </a:solidFill>
              </a:rPr>
              <a:t> </a:t>
            </a:r>
            <a:r>
              <a:rPr sz="9300" spc="480" dirty="0">
                <a:solidFill>
                  <a:srgbClr val="FFFFFF"/>
                </a:solidFill>
              </a:rPr>
              <a:t>Question </a:t>
            </a:r>
            <a:r>
              <a:rPr sz="9300" spc="740" dirty="0">
                <a:solidFill>
                  <a:srgbClr val="FFFFFF"/>
                </a:solidFill>
              </a:rPr>
              <a:t>847</a:t>
            </a:r>
            <a:endParaRPr sz="9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7504331"/>
            <a:ext cx="4457699" cy="23812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8484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979</Words>
  <Application>Microsoft Macintosh PowerPoint</Application>
  <PresentationFormat>Custom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Arial</vt:lpstr>
      <vt:lpstr>Office Theme</vt:lpstr>
      <vt:lpstr>PowerPoint Presentation</vt:lpstr>
      <vt:lpstr>UNDERSTANDING THE ISSUES:</vt:lpstr>
      <vt:lpstr>WHAT ARE PROPERTY TAXES (AD VALOREM TAXES)?</vt:lpstr>
      <vt:lpstr>HOW ARE LOCAL PROPERTY TAXES USED?</vt:lpstr>
      <vt:lpstr>HOW MANUFACTURING PROPERTY TAX REIMBURSEMENTS WORK TODAY</vt:lpstr>
      <vt:lpstr>State Question 844</vt:lpstr>
      <vt:lpstr>WHAT DOES SQ 844 PROPOSE?</vt:lpstr>
      <vt:lpstr>HOW WOULD SQ 844 IMPACT  COMMUNITIES? </vt:lpstr>
      <vt:lpstr>State Question 847</vt:lpstr>
      <vt:lpstr>WHAT DOES SQ 847 PROPOSE?</vt:lpstr>
      <vt:lpstr>HOW WOULD SQ 847 IMPACT  COMMUNITIES? </vt:lpstr>
      <vt:lpstr>State Question 843</vt:lpstr>
      <vt:lpstr>WHAT DOES SQ 843 PROPOSE?</vt:lpstr>
      <vt:lpstr>OVERALL IMPACT</vt:lpstr>
      <vt:lpstr>HOW WOULD SQ 843 IMPACT  COMMUNITY SERVICES?</vt:lpstr>
      <vt:lpstr> CURRENT STATUS OF SQ843</vt:lpstr>
      <vt:lpstr>PowerPoint Presentation</vt:lpstr>
      <vt:lpstr>PowerPoint Presentation</vt:lpstr>
      <vt:lpstr>Q: WHY DOES THIS MATTER TO OUR  COMMUNITY? </vt:lpstr>
      <vt:lpstr>Q: ISN’T PAYING PROPERTY TAX LIKE RENTING FROM THE GOVERNMENT?</vt:lpstr>
      <vt:lpstr>Q: IF PROPERTY TAXES ARE REDUCED, WON’T GOVERNMENTS JUST SPEND LESS?</vt:lpstr>
      <vt:lpstr>WHAT IF LOCAL FUNDING DECLINES?</vt:lpstr>
      <vt:lpstr>ELECTION DATES</vt:lpstr>
      <vt:lpstr>WHERE CAN I LEARN MORE BEFORE VOTING?</vt:lpstr>
      <vt:lpstr>WHERE DO YOUR LOCAL PROPERTY TAX DOLLARS GO? </vt:lpstr>
      <vt:lpstr>OkACTE opposes State Questions 844, 847 and 843.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OkACTE SQ 844 843 847 Presentation</dc:title>
  <dc:creator>Gooden Group</dc:creator>
  <cp:keywords>DAHQ49qhaQ0,BAETNqLmWj0</cp:keywords>
  <cp:lastModifiedBy>Dazsa Carter</cp:lastModifiedBy>
  <cp:revision>1</cp:revision>
  <dcterms:created xsi:type="dcterms:W3CDTF">2026-08-01T21:53:52Z</dcterms:created>
  <dcterms:modified xsi:type="dcterms:W3CDTF">2026-08-01T21:54:55Z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2026-07-31T00:00:00Z</vt:filetime>
  </property>
  <property fmtid="{D5CDD505-2E9C-101B-9397-08002B2CF9AE}" pid="3" name="Creator">
    <vt:lpwstr>Canva</vt:lpwstr>
  </property>
  <property fmtid="{D5CDD505-2E9C-101B-9397-08002B2CF9AE}" pid="4" name="LastSaved">
    <vt:filetime>2026-08-01T00:00:00Z</vt:filetime>
  </property>
  <property fmtid="{D5CDD505-2E9C-101B-9397-08002B2CF9AE}" pid="5" name="Producer">
    <vt:lpwstr>Canva</vt:lpwstr>
  </property>
</Properties>
</file>