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1" r:id="rId1"/>
  </p:sldMasterIdLst>
  <p:notesMasterIdLst>
    <p:notesMasterId r:id="rId18"/>
  </p:notesMasterIdLst>
  <p:sldIdLst>
    <p:sldId id="256" r:id="rId2"/>
    <p:sldId id="257" r:id="rId3"/>
    <p:sldId id="258" r:id="rId4"/>
    <p:sldId id="259" r:id="rId5"/>
    <p:sldId id="265" r:id="rId6"/>
    <p:sldId id="261" r:id="rId7"/>
    <p:sldId id="266" r:id="rId8"/>
    <p:sldId id="269" r:id="rId9"/>
    <p:sldId id="267" r:id="rId10"/>
    <p:sldId id="268" r:id="rId11"/>
    <p:sldId id="262" r:id="rId12"/>
    <p:sldId id="263" r:id="rId13"/>
    <p:sldId id="264" r:id="rId14"/>
    <p:sldId id="260" r:id="rId15"/>
    <p:sldId id="271" r:id="rId16"/>
    <p:sldId id="27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snapToGrid="0" snapToObjects="1">
      <p:cViewPr varScale="1">
        <p:scale>
          <a:sx n="80" d="100"/>
          <a:sy n="80" d="100"/>
        </p:scale>
        <p:origin x="1483"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71CF8-D6E9-4BF7-A452-5EA3A60F0CD8}" type="datetimeFigureOut">
              <a:rPr lang="en-US" smtClean="0"/>
              <a:t>9/7/2025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4D9A8-DF60-4DD5-82A5-1C55CA685F05}" type="slidenum">
              <a:rPr lang="en-US" smtClean="0"/>
              <a:t>‹#›</a:t>
            </a:fld>
            <a:endParaRPr lang="en-US"/>
          </a:p>
        </p:txBody>
      </p:sp>
    </p:spTree>
    <p:extLst>
      <p:ext uri="{BB962C8B-B14F-4D97-AF65-F5344CB8AC3E}">
        <p14:creationId xmlns:p14="http://schemas.microsoft.com/office/powerpoint/2010/main" val="24444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4D9A8-DF60-4DD5-82A5-1C55CA685F05}" type="slidenum">
              <a:rPr lang="en-US" smtClean="0"/>
              <a:t>1</a:t>
            </a:fld>
            <a:endParaRPr lang="en-US"/>
          </a:p>
        </p:txBody>
      </p:sp>
    </p:spTree>
    <p:extLst>
      <p:ext uri="{BB962C8B-B14F-4D97-AF65-F5344CB8AC3E}">
        <p14:creationId xmlns:p14="http://schemas.microsoft.com/office/powerpoint/2010/main" val="3316377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in here has ever taken minutes for a meeting?  Who currently takes minutes for a meeting?  My name is Karen Nail… You might be</a:t>
            </a:r>
          </a:p>
        </p:txBody>
      </p:sp>
      <p:sp>
        <p:nvSpPr>
          <p:cNvPr id="4" name="Slide Number Placeholder 3"/>
          <p:cNvSpPr>
            <a:spLocks noGrp="1"/>
          </p:cNvSpPr>
          <p:nvPr>
            <p:ph type="sldNum" sz="quarter" idx="5"/>
          </p:nvPr>
        </p:nvSpPr>
        <p:spPr/>
        <p:txBody>
          <a:bodyPr/>
          <a:lstStyle/>
          <a:p>
            <a:fld id="{EC14D9A8-DF60-4DD5-82A5-1C55CA685F05}" type="slidenum">
              <a:rPr lang="en-US" smtClean="0"/>
              <a:t>2</a:t>
            </a:fld>
            <a:endParaRPr lang="en-US"/>
          </a:p>
        </p:txBody>
      </p:sp>
    </p:spTree>
    <p:extLst>
      <p:ext uri="{BB962C8B-B14F-4D97-AF65-F5344CB8AC3E}">
        <p14:creationId xmlns:p14="http://schemas.microsoft.com/office/powerpoint/2010/main" val="14722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started.  Meeting minutes matter because they are considered the official record of your meeting.  Think of them as a “receipt” for the meeting.  They will show what was decided, who’s responsible, and serve as a reliable record so nothing gets lost or forgotten.  Have you ever left a meeting thinking one thing was decided, but later found out others remembered it differently?  You can look back at your minutes and it should tell a story of what went on.  -  if someone missed a meeting and wanted to know what went on, the should be able to read your minutes and know what decisions where made, who is responsible for certain tasks, what actions were taken – they should feel they didn’t miss a thing by reading your minutes.</a:t>
            </a:r>
          </a:p>
        </p:txBody>
      </p:sp>
      <p:sp>
        <p:nvSpPr>
          <p:cNvPr id="4" name="Slide Number Placeholder 3"/>
          <p:cNvSpPr>
            <a:spLocks noGrp="1"/>
          </p:cNvSpPr>
          <p:nvPr>
            <p:ph type="sldNum" sz="quarter" idx="5"/>
          </p:nvPr>
        </p:nvSpPr>
        <p:spPr/>
        <p:txBody>
          <a:bodyPr/>
          <a:lstStyle/>
          <a:p>
            <a:fld id="{EC14D9A8-DF60-4DD5-82A5-1C55CA685F05}" type="slidenum">
              <a:rPr lang="en-US" smtClean="0"/>
              <a:t>3</a:t>
            </a:fld>
            <a:endParaRPr lang="en-US"/>
          </a:p>
        </p:txBody>
      </p:sp>
    </p:spTree>
    <p:extLst>
      <p:ext uri="{BB962C8B-B14F-4D97-AF65-F5344CB8AC3E}">
        <p14:creationId xmlns:p14="http://schemas.microsoft.com/office/powerpoint/2010/main" val="2198218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people think taking minutes are just sitting in a meeting writing notes.  There’s actually more to it than that – a before during and after and that’s what I’m going to talk about today.  This is just a </a:t>
            </a:r>
            <a:r>
              <a:rPr lang="en-US"/>
              <a:t>brief overview.</a:t>
            </a:r>
            <a:endParaRPr lang="en-US" dirty="0"/>
          </a:p>
        </p:txBody>
      </p:sp>
      <p:sp>
        <p:nvSpPr>
          <p:cNvPr id="4" name="Slide Number Placeholder 3"/>
          <p:cNvSpPr>
            <a:spLocks noGrp="1"/>
          </p:cNvSpPr>
          <p:nvPr>
            <p:ph type="sldNum" sz="quarter" idx="5"/>
          </p:nvPr>
        </p:nvSpPr>
        <p:spPr/>
        <p:txBody>
          <a:bodyPr/>
          <a:lstStyle/>
          <a:p>
            <a:fld id="{EC14D9A8-DF60-4DD5-82A5-1C55CA685F05}" type="slidenum">
              <a:rPr lang="en-US" smtClean="0"/>
              <a:t>4</a:t>
            </a:fld>
            <a:endParaRPr lang="en-US"/>
          </a:p>
        </p:txBody>
      </p:sp>
    </p:spTree>
    <p:extLst>
      <p:ext uri="{BB962C8B-B14F-4D97-AF65-F5344CB8AC3E}">
        <p14:creationId xmlns:p14="http://schemas.microsoft.com/office/powerpoint/2010/main" val="3290461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get caught in the details.  I have a hard time sometimes during the CTAC meeting updates from Director Haken and Skye because they typically have a lot of updates, especially legislatively.  You’ll see in a few minutes when I show you the slide of the minutes from our last CTAC meeting.</a:t>
            </a:r>
          </a:p>
        </p:txBody>
      </p:sp>
      <p:sp>
        <p:nvSpPr>
          <p:cNvPr id="4" name="Slide Number Placeholder 3"/>
          <p:cNvSpPr>
            <a:spLocks noGrp="1"/>
          </p:cNvSpPr>
          <p:nvPr>
            <p:ph type="sldNum" sz="quarter" idx="5"/>
          </p:nvPr>
        </p:nvSpPr>
        <p:spPr/>
        <p:txBody>
          <a:bodyPr/>
          <a:lstStyle/>
          <a:p>
            <a:fld id="{EC14D9A8-DF60-4DD5-82A5-1C55CA685F05}" type="slidenum">
              <a:rPr lang="en-US" smtClean="0"/>
              <a:t>9</a:t>
            </a:fld>
            <a:endParaRPr lang="en-US"/>
          </a:p>
        </p:txBody>
      </p:sp>
    </p:spTree>
    <p:extLst>
      <p:ext uri="{BB962C8B-B14F-4D97-AF65-F5344CB8AC3E}">
        <p14:creationId xmlns:p14="http://schemas.microsoft.com/office/powerpoint/2010/main" val="35626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C1FF6DA9-008F-8B48-92A6-B652298478BF}"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847386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4781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1348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630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28666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44412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97223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81231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2144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58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8130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17877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9/7/2025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674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9/7/2025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1219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10050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99776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9/7/2025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23308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BCAD085-E8A6-8845-BD4E-CB4CCA059FC4}" type="datetimeFigureOut">
              <a:rPr lang="en-US" smtClean="0"/>
              <a:t>9/7/2025</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79294347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1969" y="1417319"/>
            <a:ext cx="6947127" cy="1750907"/>
          </a:xfrm>
        </p:spPr>
        <p:txBody>
          <a:bodyPr>
            <a:normAutofit/>
          </a:bodyPr>
          <a:lstStyle/>
          <a:p>
            <a:r>
              <a:rPr dirty="0"/>
              <a:t>Taking Effective Meeting Minutes</a:t>
            </a:r>
          </a:p>
        </p:txBody>
      </p:sp>
      <p:sp>
        <p:nvSpPr>
          <p:cNvPr id="3" name="Subtitle 2"/>
          <p:cNvSpPr>
            <a:spLocks noGrp="1"/>
          </p:cNvSpPr>
          <p:nvPr>
            <p:ph type="subTitle" idx="1"/>
          </p:nvPr>
        </p:nvSpPr>
        <p:spPr>
          <a:xfrm>
            <a:off x="3006533" y="3469978"/>
            <a:ext cx="5762563" cy="1540933"/>
          </a:xfrm>
        </p:spPr>
        <p:txBody>
          <a:bodyPr>
            <a:normAutofit fontScale="92500" lnSpcReduction="20000"/>
          </a:bodyPr>
          <a:lstStyle/>
          <a:p>
            <a:r>
              <a:rPr lang="en-US" dirty="0" err="1">
                <a:latin typeface="Arial" panose="020B0604020202020204" pitchFamily="34" charset="0"/>
                <a:cs typeface="Arial" panose="020B0604020202020204" pitchFamily="34" charset="0"/>
              </a:rPr>
              <a:t>OkACTE</a:t>
            </a:r>
            <a:r>
              <a:rPr lang="en-US"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Leadership Conference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Karen Nail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SouthernTech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Executive Assistant</a:t>
            </a:r>
          </a:p>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171083-5CAD-4B7C-9673-1B146B71DD78}"/>
              </a:ext>
            </a:extLst>
          </p:cNvPr>
          <p:cNvSpPr txBox="1"/>
          <p:nvPr/>
        </p:nvSpPr>
        <p:spPr>
          <a:xfrm>
            <a:off x="2720697" y="132463"/>
            <a:ext cx="4370118" cy="707886"/>
          </a:xfrm>
          <a:prstGeom prst="rect">
            <a:avLst/>
          </a:prstGeom>
          <a:noFill/>
        </p:spPr>
        <p:txBody>
          <a:bodyPr wrap="square">
            <a:spAutoFit/>
          </a:bodyPr>
          <a:lstStyle/>
          <a:p>
            <a:r>
              <a:rPr lang="en-US" sz="4000" dirty="0">
                <a:latin typeface="+mj-lt"/>
                <a:cs typeface="Arial" panose="020B0604020202020204" pitchFamily="34" charset="0"/>
              </a:rPr>
              <a:t>After the Meeting</a:t>
            </a:r>
          </a:p>
        </p:txBody>
      </p:sp>
      <p:sp>
        <p:nvSpPr>
          <p:cNvPr id="6" name="TextBox 5">
            <a:extLst>
              <a:ext uri="{FF2B5EF4-FFF2-40B4-BE49-F238E27FC236}">
                <a16:creationId xmlns:a16="http://schemas.microsoft.com/office/drawing/2014/main" id="{9A093BBD-584A-4E96-BD79-5422A7B5999E}"/>
              </a:ext>
            </a:extLst>
          </p:cNvPr>
          <p:cNvSpPr txBox="1"/>
          <p:nvPr/>
        </p:nvSpPr>
        <p:spPr>
          <a:xfrm>
            <a:off x="1081042" y="1026708"/>
            <a:ext cx="7582898"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Get the minutes done as soon as possible – details are still clear, accurate information is not forgotten.  Keep the formatting consistent.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Keep them concise – no one likes reading a novel.  Be short, clear, and to the point.  People reading minutes don’t want (and usually won’t read) pages of long-winded detail – they just want the essentials.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Have someone proof-read them, if needed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Distribute to appropriate person promptly.  If you’re the recording secretary for your division, I would keep a digital file as well as a binder with previous agendas, meeting minutes, and notes for reference.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Remember – the minutes are considered “tentative” or “draft” until they are approved at the next meeting by the voting members.</a:t>
            </a:r>
          </a:p>
        </p:txBody>
      </p:sp>
      <p:pic>
        <p:nvPicPr>
          <p:cNvPr id="4" name="Picture 3">
            <a:extLst>
              <a:ext uri="{FF2B5EF4-FFF2-40B4-BE49-F238E27FC236}">
                <a16:creationId xmlns:a16="http://schemas.microsoft.com/office/drawing/2014/main" id="{89B13747-602E-445F-9401-1A208066AFAA}"/>
              </a:ext>
            </a:extLst>
          </p:cNvPr>
          <p:cNvPicPr>
            <a:picLocks noChangeAspect="1"/>
          </p:cNvPicPr>
          <p:nvPr/>
        </p:nvPicPr>
        <p:blipFill>
          <a:blip r:embed="rId2"/>
          <a:stretch>
            <a:fillRect/>
          </a:stretch>
        </p:blipFill>
        <p:spPr>
          <a:xfrm>
            <a:off x="5937030" y="4812360"/>
            <a:ext cx="2921076" cy="1947384"/>
          </a:xfrm>
          <a:prstGeom prst="rect">
            <a:avLst/>
          </a:prstGeom>
        </p:spPr>
      </p:pic>
    </p:spTree>
    <p:extLst>
      <p:ext uri="{BB962C8B-B14F-4D97-AF65-F5344CB8AC3E}">
        <p14:creationId xmlns:p14="http://schemas.microsoft.com/office/powerpoint/2010/main" val="4172829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8A8E7F-69D0-4687-974C-E37921C584AA}"/>
              </a:ext>
            </a:extLst>
          </p:cNvPr>
          <p:cNvPicPr>
            <a:picLocks noChangeAspect="1"/>
          </p:cNvPicPr>
          <p:nvPr/>
        </p:nvPicPr>
        <p:blipFill>
          <a:blip r:embed="rId2"/>
          <a:stretch>
            <a:fillRect/>
          </a:stretch>
        </p:blipFill>
        <p:spPr>
          <a:xfrm>
            <a:off x="5081978" y="603504"/>
            <a:ext cx="3751242" cy="5285232"/>
          </a:xfrm>
          <a:prstGeom prst="rect">
            <a:avLst/>
          </a:prstGeom>
        </p:spPr>
      </p:pic>
      <p:pic>
        <p:nvPicPr>
          <p:cNvPr id="3" name="Picture 2">
            <a:extLst>
              <a:ext uri="{FF2B5EF4-FFF2-40B4-BE49-F238E27FC236}">
                <a16:creationId xmlns:a16="http://schemas.microsoft.com/office/drawing/2014/main" id="{FBFC3795-B6DE-4C4B-80C6-4AE8DC37D223}"/>
              </a:ext>
            </a:extLst>
          </p:cNvPr>
          <p:cNvPicPr>
            <a:picLocks noChangeAspect="1"/>
          </p:cNvPicPr>
          <p:nvPr/>
        </p:nvPicPr>
        <p:blipFill>
          <a:blip r:embed="rId3"/>
          <a:stretch>
            <a:fillRect/>
          </a:stretch>
        </p:blipFill>
        <p:spPr>
          <a:xfrm>
            <a:off x="1115568" y="603504"/>
            <a:ext cx="3777237" cy="5285232"/>
          </a:xfrm>
          <a:prstGeom prst="rect">
            <a:avLst/>
          </a:prstGeom>
        </p:spPr>
      </p:pic>
    </p:spTree>
    <p:extLst>
      <p:ext uri="{BB962C8B-B14F-4D97-AF65-F5344CB8AC3E}">
        <p14:creationId xmlns:p14="http://schemas.microsoft.com/office/powerpoint/2010/main" val="189752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83EDE-4E59-43AC-9353-5AB5DBB75211}"/>
              </a:ext>
            </a:extLst>
          </p:cNvPr>
          <p:cNvPicPr>
            <a:picLocks noChangeAspect="1"/>
          </p:cNvPicPr>
          <p:nvPr/>
        </p:nvPicPr>
        <p:blipFill>
          <a:blip r:embed="rId2"/>
          <a:stretch>
            <a:fillRect/>
          </a:stretch>
        </p:blipFill>
        <p:spPr>
          <a:xfrm>
            <a:off x="998327" y="685800"/>
            <a:ext cx="3817785" cy="5266944"/>
          </a:xfrm>
          <a:prstGeom prst="rect">
            <a:avLst/>
          </a:prstGeom>
        </p:spPr>
      </p:pic>
      <p:pic>
        <p:nvPicPr>
          <p:cNvPr id="5" name="Picture 4">
            <a:extLst>
              <a:ext uri="{FF2B5EF4-FFF2-40B4-BE49-F238E27FC236}">
                <a16:creationId xmlns:a16="http://schemas.microsoft.com/office/drawing/2014/main" id="{0013172A-0143-48FF-BF07-98BA9650C214}"/>
              </a:ext>
            </a:extLst>
          </p:cNvPr>
          <p:cNvPicPr>
            <a:picLocks noChangeAspect="1"/>
          </p:cNvPicPr>
          <p:nvPr/>
        </p:nvPicPr>
        <p:blipFill>
          <a:blip r:embed="rId3"/>
          <a:stretch>
            <a:fillRect/>
          </a:stretch>
        </p:blipFill>
        <p:spPr>
          <a:xfrm>
            <a:off x="5039161" y="662346"/>
            <a:ext cx="3693359" cy="5290398"/>
          </a:xfrm>
          <a:prstGeom prst="rect">
            <a:avLst/>
          </a:prstGeom>
        </p:spPr>
      </p:pic>
    </p:spTree>
    <p:extLst>
      <p:ext uri="{BB962C8B-B14F-4D97-AF65-F5344CB8AC3E}">
        <p14:creationId xmlns:p14="http://schemas.microsoft.com/office/powerpoint/2010/main" val="2108570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45529-0B84-424B-B70D-AD6D2FD8BDDB}"/>
              </a:ext>
            </a:extLst>
          </p:cNvPr>
          <p:cNvPicPr>
            <a:picLocks noChangeAspect="1"/>
          </p:cNvPicPr>
          <p:nvPr/>
        </p:nvPicPr>
        <p:blipFill>
          <a:blip r:embed="rId2"/>
          <a:stretch>
            <a:fillRect/>
          </a:stretch>
        </p:blipFill>
        <p:spPr>
          <a:xfrm>
            <a:off x="998841" y="603504"/>
            <a:ext cx="3907623" cy="5330952"/>
          </a:xfrm>
          <a:prstGeom prst="rect">
            <a:avLst/>
          </a:prstGeom>
        </p:spPr>
      </p:pic>
      <p:pic>
        <p:nvPicPr>
          <p:cNvPr id="5" name="Picture 4">
            <a:extLst>
              <a:ext uri="{FF2B5EF4-FFF2-40B4-BE49-F238E27FC236}">
                <a16:creationId xmlns:a16="http://schemas.microsoft.com/office/drawing/2014/main" id="{50B0D8EE-C679-425A-9BF4-CDC7A00F9F08}"/>
              </a:ext>
            </a:extLst>
          </p:cNvPr>
          <p:cNvPicPr>
            <a:picLocks noChangeAspect="1"/>
          </p:cNvPicPr>
          <p:nvPr/>
        </p:nvPicPr>
        <p:blipFill>
          <a:blip r:embed="rId3"/>
          <a:stretch>
            <a:fillRect/>
          </a:stretch>
        </p:blipFill>
        <p:spPr>
          <a:xfrm>
            <a:off x="4994971" y="603504"/>
            <a:ext cx="3847833" cy="5330952"/>
          </a:xfrm>
          <a:prstGeom prst="rect">
            <a:avLst/>
          </a:prstGeom>
        </p:spPr>
      </p:pic>
    </p:spTree>
    <p:extLst>
      <p:ext uri="{BB962C8B-B14F-4D97-AF65-F5344CB8AC3E}">
        <p14:creationId xmlns:p14="http://schemas.microsoft.com/office/powerpoint/2010/main" val="311487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190519"/>
            <a:ext cx="7704667" cy="1435607"/>
          </a:xfrm>
        </p:spPr>
        <p:txBody>
          <a:bodyPr/>
          <a:lstStyle/>
          <a:p>
            <a:r>
              <a:rPr lang="en-US" dirty="0"/>
              <a:t>Practical Tips &amp; Tools</a:t>
            </a:r>
            <a:endParaRPr dirty="0"/>
          </a:p>
        </p:txBody>
      </p:sp>
      <p:sp>
        <p:nvSpPr>
          <p:cNvPr id="3" name="TextBox 2"/>
          <p:cNvSpPr txBox="1"/>
          <p:nvPr/>
        </p:nvSpPr>
        <p:spPr>
          <a:xfrm>
            <a:off x="2143495" y="1464201"/>
            <a:ext cx="6677405" cy="2585323"/>
          </a:xfrm>
          <a:prstGeom prst="rect">
            <a:avLst/>
          </a:prstGeom>
          <a:noFill/>
        </p:spPr>
        <p:txBody>
          <a:bodyPr wrap="none">
            <a:spAutoFit/>
          </a:bodyPr>
          <a:lstStyle/>
          <a:p>
            <a:pPr marL="285750" indent="-285750">
              <a:buFont typeface="Arial" panose="020B0604020202020204" pitchFamily="34" charset="0"/>
              <a:buChar char="•"/>
            </a:pPr>
            <a:r>
              <a:rPr lang="en-US" dirty="0"/>
              <a:t>Let </a:t>
            </a:r>
            <a:r>
              <a:rPr lang="en-US" dirty="0" err="1"/>
              <a:t>ChatGPT</a:t>
            </a:r>
            <a:r>
              <a:rPr lang="en-US" dirty="0"/>
              <a:t> be your friend – helpful when needing to summarize</a:t>
            </a:r>
          </a:p>
          <a:p>
            <a:endParaRPr dirty="0"/>
          </a:p>
          <a:p>
            <a:pPr marL="285750" indent="-285750">
              <a:buFont typeface="Arial" panose="020B0604020202020204" pitchFamily="34" charset="0"/>
              <a:buChar char="•"/>
              <a:defRPr sz="1800"/>
            </a:pPr>
            <a:r>
              <a:rPr lang="en-US" dirty="0">
                <a:latin typeface="Arial" panose="020B0604020202020204" pitchFamily="34" charset="0"/>
                <a:cs typeface="Arial" panose="020B0604020202020204" pitchFamily="34" charset="0"/>
              </a:rPr>
              <a:t>Use tech if allowed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800"/>
            </a:pPr>
            <a:r>
              <a:rPr lang="en-US" dirty="0">
                <a:latin typeface="Arial" panose="020B0604020202020204" pitchFamily="34" charset="0"/>
                <a:cs typeface="Arial" panose="020B0604020202020204" pitchFamily="34" charset="0"/>
              </a:rPr>
              <a:t>Always good to have a back up note-taker, if possible</a:t>
            </a:r>
          </a:p>
          <a:p>
            <a:pPr>
              <a:defRPr sz="1800"/>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800"/>
            </a:pPr>
            <a:r>
              <a:rPr lang="en-US" dirty="0">
                <a:latin typeface="Arial" panose="020B0604020202020204" pitchFamily="34" charset="0"/>
                <a:cs typeface="Arial" panose="020B0604020202020204" pitchFamily="34" charset="0"/>
              </a:rPr>
              <a:t>Save minutes in a shared, accessible place</a:t>
            </a:r>
          </a:p>
          <a:p>
            <a:pPr>
              <a:defRPr sz="1800"/>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800"/>
            </a:pPr>
            <a:r>
              <a:rPr lang="en-US" dirty="0">
                <a:latin typeface="Arial" panose="020B0604020202020204" pitchFamily="34" charset="0"/>
                <a:cs typeface="Arial" panose="020B0604020202020204" pitchFamily="34" charset="0"/>
              </a:rPr>
              <a:t>Apps for summarizing minutes:</a:t>
            </a:r>
            <a:endParaRPr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8C618A8-01DF-4E98-8E19-249F14A57023}"/>
              </a:ext>
            </a:extLst>
          </p:cNvPr>
          <p:cNvPicPr>
            <a:picLocks noChangeAspect="1"/>
          </p:cNvPicPr>
          <p:nvPr/>
        </p:nvPicPr>
        <p:blipFill>
          <a:blip r:embed="rId2"/>
          <a:stretch>
            <a:fillRect/>
          </a:stretch>
        </p:blipFill>
        <p:spPr>
          <a:xfrm>
            <a:off x="1858487" y="4239767"/>
            <a:ext cx="6828313" cy="21610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CAF6F1-A9CC-3EAF-45A8-DA300C4AAAA2}"/>
              </a:ext>
            </a:extLst>
          </p:cNvPr>
          <p:cNvSpPr txBox="1"/>
          <p:nvPr/>
        </p:nvSpPr>
        <p:spPr>
          <a:xfrm>
            <a:off x="2286000" y="1021221"/>
            <a:ext cx="4572000" cy="4801314"/>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Has anyone tried AI or any of the AI tools?</a:t>
            </a:r>
          </a:p>
          <a:p>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Does anyone have any other tips that have helped </a:t>
            </a:r>
            <a:r>
              <a:rPr lang="en-US" dirty="0">
                <a:latin typeface="Arial" panose="020B0604020202020204" pitchFamily="34" charset="0"/>
                <a:cs typeface="Arial" panose="020B0604020202020204" pitchFamily="34" charset="0"/>
              </a:rPr>
              <a:t>that you want to share?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Questions?</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pic>
        <p:nvPicPr>
          <p:cNvPr id="1026" name="Picture 2" descr="AI Is Your Friend&quot; Sticker for Sale by ...">
            <a:extLst>
              <a:ext uri="{FF2B5EF4-FFF2-40B4-BE49-F238E27FC236}">
                <a16:creationId xmlns:a16="http://schemas.microsoft.com/office/drawing/2014/main" id="{B34A2028-5834-485E-A2BF-3F8B55A9B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499" y="1385888"/>
            <a:ext cx="1685925" cy="22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587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B8069-FEC0-4243-9830-5D9CBFD6C13E}"/>
              </a:ext>
            </a:extLst>
          </p:cNvPr>
          <p:cNvPicPr>
            <a:picLocks noChangeAspect="1"/>
          </p:cNvPicPr>
          <p:nvPr/>
        </p:nvPicPr>
        <p:blipFill>
          <a:blip r:embed="rId2"/>
          <a:stretch>
            <a:fillRect/>
          </a:stretch>
        </p:blipFill>
        <p:spPr>
          <a:xfrm>
            <a:off x="0" y="-69848"/>
            <a:ext cx="9142094" cy="7181848"/>
          </a:xfrm>
          <a:prstGeom prst="rect">
            <a:avLst/>
          </a:prstGeom>
        </p:spPr>
      </p:pic>
    </p:spTree>
    <p:extLst>
      <p:ext uri="{BB962C8B-B14F-4D97-AF65-F5344CB8AC3E}">
        <p14:creationId xmlns:p14="http://schemas.microsoft.com/office/powerpoint/2010/main" val="203069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dirty="0"/>
          </a:p>
        </p:txBody>
      </p:sp>
      <p:sp>
        <p:nvSpPr>
          <p:cNvPr id="3" name="TextBox 2"/>
          <p:cNvSpPr txBox="1"/>
          <p:nvPr/>
        </p:nvSpPr>
        <p:spPr>
          <a:xfrm>
            <a:off x="1248156" y="1728216"/>
            <a:ext cx="6647688" cy="3139321"/>
          </a:xfrm>
          <a:prstGeom prst="rect">
            <a:avLst/>
          </a:prstGeom>
          <a:noFill/>
        </p:spPr>
        <p:txBody>
          <a:bodyPr wrap="square">
            <a:spAutoFit/>
          </a:bodyPr>
          <a:lstStyle/>
          <a:p>
            <a:endParaRPr dirty="0"/>
          </a:p>
          <a:p>
            <a:pPr marL="285750" indent="-285750">
              <a:buFont typeface="Arial" panose="020B0604020202020204" pitchFamily="34" charset="0"/>
              <a:buChar char="•"/>
              <a:defRPr sz="1800"/>
            </a:pPr>
            <a:r>
              <a:rPr lang="en-US" dirty="0">
                <a:latin typeface="Arial" panose="020B0604020202020204" pitchFamily="34" charset="0"/>
                <a:cs typeface="Arial" panose="020B0604020202020204" pitchFamily="34" charset="0"/>
              </a:rPr>
              <a:t>Karen Nail – I support the Superintendent, Assistant Superintendent, and Board of Education at SouthernTech in Ardmore.</a:t>
            </a:r>
          </a:p>
          <a:p>
            <a:pPr marL="285750" indent="-285750">
              <a:buFont typeface="Arial" panose="020B0604020202020204" pitchFamily="34" charset="0"/>
              <a:buChar char="•"/>
              <a:defRPr sz="1800"/>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800"/>
            </a:pPr>
            <a:r>
              <a:rPr lang="en-US" dirty="0">
                <a:latin typeface="Arial" panose="020B0604020202020204" pitchFamily="34" charset="0"/>
                <a:cs typeface="Arial" panose="020B0604020202020204" pitchFamily="34" charset="0"/>
              </a:rPr>
              <a:t>Experience:  </a:t>
            </a:r>
          </a:p>
          <a:p>
            <a:pPr marL="742950" lvl="1" indent="-285750">
              <a:buFont typeface="Courier New" panose="02070309020205020404" pitchFamily="49" charset="0"/>
              <a:buChar char="o"/>
              <a:defRPr sz="1800"/>
            </a:pPr>
            <a:r>
              <a:rPr lang="en-US" dirty="0">
                <a:latin typeface="Arial" panose="020B0604020202020204" pitchFamily="34" charset="0"/>
                <a:cs typeface="Arial" panose="020B0604020202020204" pitchFamily="34" charset="0"/>
              </a:rPr>
              <a:t>Minutes Clerk for SouthernTech</a:t>
            </a:r>
          </a:p>
          <a:p>
            <a:pPr marL="742950" lvl="1" indent="-285750">
              <a:buFont typeface="Courier New" panose="02070309020205020404" pitchFamily="49" charset="0"/>
              <a:buChar char="o"/>
              <a:defRPr sz="1800"/>
            </a:pPr>
            <a:r>
              <a:rPr lang="en-US" dirty="0">
                <a:latin typeface="Arial" panose="020B0604020202020204" pitchFamily="34" charset="0"/>
                <a:cs typeface="Arial" panose="020B0604020202020204" pitchFamily="34" charset="0"/>
              </a:rPr>
              <a:t>CTAC recording secretary</a:t>
            </a:r>
          </a:p>
          <a:p>
            <a:pPr lvl="1">
              <a:defRPr sz="1800"/>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800"/>
            </a:pPr>
            <a:endParaRPr lang="en-US" dirty="0">
              <a:latin typeface="Arial" panose="020B0604020202020204" pitchFamily="34" charset="0"/>
              <a:cs typeface="Arial" panose="020B0604020202020204" pitchFamily="34" charset="0"/>
            </a:endParaRPr>
          </a:p>
          <a:p>
            <a:pPr>
              <a:defRPr sz="1800"/>
            </a:pPr>
            <a:endParaRPr dirty="0"/>
          </a:p>
        </p:txBody>
      </p:sp>
      <p:sp>
        <p:nvSpPr>
          <p:cNvPr id="5" name="TextBox 4">
            <a:extLst>
              <a:ext uri="{FF2B5EF4-FFF2-40B4-BE49-F238E27FC236}">
                <a16:creationId xmlns:a16="http://schemas.microsoft.com/office/drawing/2014/main" id="{037A9735-00D3-45FE-90E6-D85D117BBCAA}"/>
              </a:ext>
            </a:extLst>
          </p:cNvPr>
          <p:cNvSpPr txBox="1"/>
          <p:nvPr/>
        </p:nvSpPr>
        <p:spPr>
          <a:xfrm>
            <a:off x="2394864" y="5282845"/>
            <a:ext cx="6043080" cy="1200329"/>
          </a:xfrm>
          <a:prstGeom prst="rect">
            <a:avLst/>
          </a:prstGeom>
          <a:noFill/>
        </p:spPr>
        <p:txBody>
          <a:bodyPr wrap="square" rtlCol="0">
            <a:spAutoFit/>
          </a:bodyPr>
          <a:lstStyle/>
          <a:p>
            <a:pPr algn="ctr"/>
            <a:endParaRPr lang="en-US" i="1" dirty="0"/>
          </a:p>
          <a:p>
            <a:pPr algn="ctr"/>
            <a:endParaRPr lang="en-US" i="1" dirty="0"/>
          </a:p>
          <a:p>
            <a:pPr algn="ctr"/>
            <a:r>
              <a:rPr lang="en-US" i="1" dirty="0"/>
              <a:t>My goal is to share some practical tips that have made minute taking easier for me, in hopes that they will also benefit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976" y="128017"/>
            <a:ext cx="7704667" cy="1981200"/>
          </a:xfrm>
        </p:spPr>
        <p:txBody>
          <a:bodyPr/>
          <a:lstStyle/>
          <a:p>
            <a:r>
              <a:rPr lang="en-US" dirty="0"/>
              <a:t>Why Minutes Matter</a:t>
            </a:r>
            <a:endParaRPr dirty="0"/>
          </a:p>
        </p:txBody>
      </p:sp>
      <p:sp>
        <p:nvSpPr>
          <p:cNvPr id="3" name="TextBox 2"/>
          <p:cNvSpPr txBox="1"/>
          <p:nvPr/>
        </p:nvSpPr>
        <p:spPr>
          <a:xfrm>
            <a:off x="1165013" y="1126714"/>
            <a:ext cx="7494355" cy="1477328"/>
          </a:xfrm>
          <a:prstGeom prst="rect">
            <a:avLst/>
          </a:prstGeom>
          <a:noFill/>
        </p:spPr>
        <p:txBody>
          <a:bodyPr wrap="square">
            <a:spAutoFit/>
          </a:bodyPr>
          <a:lstStyle/>
          <a:p>
            <a:endParaRPr dirty="0"/>
          </a:p>
          <a:p>
            <a:pPr>
              <a:defRPr sz="1800"/>
            </a:pPr>
            <a:r>
              <a:rPr lang="en-US" dirty="0">
                <a:latin typeface="Arial" panose="020B0604020202020204" pitchFamily="34" charset="0"/>
                <a:cs typeface="Arial" panose="020B0604020202020204" pitchFamily="34" charset="0"/>
              </a:rPr>
              <a:t>Meeting minutes matter because they’re the official notes of what happened.  Think of them as the “receipt” for the meeting.  They show what was decided, who’s responsible, and serve as a reliable record so nothing gets lost or forgotten.</a:t>
            </a:r>
            <a:endParaRPr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C9AF803-1B3B-49EF-BFBB-984125641B67}"/>
              </a:ext>
            </a:extLst>
          </p:cNvPr>
          <p:cNvSpPr txBox="1"/>
          <p:nvPr/>
        </p:nvSpPr>
        <p:spPr>
          <a:xfrm>
            <a:off x="1229021" y="2807422"/>
            <a:ext cx="7599510"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Provides an official record </a:t>
            </a:r>
            <a:r>
              <a:rPr lang="en-US" dirty="0">
                <a:latin typeface="Arial" panose="020B0604020202020204" pitchFamily="34" charset="0"/>
                <a:cs typeface="Arial" panose="020B0604020202020204" pitchFamily="34" charset="0"/>
              </a:rPr>
              <a:t>–minutes document what was discussed, decided, and assigned</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Tracks accountability</a:t>
            </a:r>
            <a:r>
              <a:rPr lang="en-US" dirty="0">
                <a:latin typeface="Arial" panose="020B0604020202020204" pitchFamily="34" charset="0"/>
                <a:cs typeface="Arial" panose="020B0604020202020204" pitchFamily="34" charset="0"/>
              </a:rPr>
              <a:t> – Assignments and action items are clearly recorded.</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Inform those who weren’t there </a:t>
            </a:r>
            <a:r>
              <a:rPr lang="en-US" dirty="0">
                <a:latin typeface="Arial" panose="020B0604020202020204" pitchFamily="34" charset="0"/>
                <a:cs typeface="Arial" panose="020B0604020202020204" pitchFamily="34" charset="0"/>
              </a:rPr>
              <a:t>– ensures those who couldn’t attend are informed</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Provide a record </a:t>
            </a:r>
            <a:r>
              <a:rPr lang="en-US" dirty="0">
                <a:latin typeface="Arial" panose="020B0604020202020204" pitchFamily="34" charset="0"/>
                <a:cs typeface="Arial" panose="020B0604020202020204" pitchFamily="34" charset="0"/>
              </a:rPr>
              <a:t>– months later, you can look back and see why a decision was made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1280161"/>
            <a:ext cx="7704667" cy="1981200"/>
          </a:xfrm>
        </p:spPr>
        <p:txBody>
          <a:bodyPr/>
          <a:lstStyle/>
          <a:p>
            <a:br>
              <a:rPr lang="en-US" dirty="0"/>
            </a:br>
            <a:r>
              <a:rPr lang="en-US" dirty="0"/>
              <a:t>Pre-game/Game/Post-Game</a:t>
            </a:r>
            <a:endParaRPr dirty="0"/>
          </a:p>
        </p:txBody>
      </p:sp>
      <p:sp>
        <p:nvSpPr>
          <p:cNvPr id="3" name="TextBox 2"/>
          <p:cNvSpPr txBox="1"/>
          <p:nvPr/>
        </p:nvSpPr>
        <p:spPr>
          <a:xfrm>
            <a:off x="982133" y="2870201"/>
            <a:ext cx="7566660" cy="2585323"/>
          </a:xfrm>
          <a:prstGeom prst="rect">
            <a:avLst/>
          </a:prstGeom>
          <a:noFill/>
        </p:spPr>
        <p:txBody>
          <a:bodyPr wrap="square">
            <a:spAutoFit/>
          </a:bodyPr>
          <a:lstStyle/>
          <a:p>
            <a:endParaRPr dirty="0"/>
          </a:p>
          <a:p>
            <a:pPr marL="285750" indent="-285750">
              <a:buFont typeface="Arial" panose="020B0604020202020204" pitchFamily="34" charset="0"/>
              <a:buChar char="•"/>
              <a:defRPr sz="1800"/>
            </a:pPr>
            <a:r>
              <a:rPr lang="en-US" b="1" dirty="0">
                <a:latin typeface="Arial" panose="020B0604020202020204" pitchFamily="34" charset="0"/>
                <a:cs typeface="Arial" panose="020B0604020202020204" pitchFamily="34" charset="0"/>
              </a:rPr>
              <a:t>Pre-Game (before the meeting)</a:t>
            </a:r>
            <a:r>
              <a:rPr lang="en-US" dirty="0">
                <a:latin typeface="Arial" panose="020B0604020202020204" pitchFamily="34" charset="0"/>
                <a:cs typeface="Arial" panose="020B0604020202020204" pitchFamily="34" charset="0"/>
              </a:rPr>
              <a:t>:  Know the agenda, use a template if that helps.</a:t>
            </a:r>
          </a:p>
          <a:p>
            <a:pPr>
              <a:defRPr sz="1800"/>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800"/>
            </a:pPr>
            <a:r>
              <a:rPr lang="en-US" b="1" dirty="0">
                <a:latin typeface="Arial" panose="020B0604020202020204" pitchFamily="34" charset="0"/>
                <a:cs typeface="Arial" panose="020B0604020202020204" pitchFamily="34" charset="0"/>
              </a:rPr>
              <a:t>Game (during the meeting)</a:t>
            </a:r>
            <a:r>
              <a:rPr lang="en-US" dirty="0">
                <a:latin typeface="Arial" panose="020B0604020202020204" pitchFamily="34" charset="0"/>
                <a:cs typeface="Arial" panose="020B0604020202020204" pitchFamily="34" charset="0"/>
              </a:rPr>
              <a:t>:  Capture motions, action items, decisions.  Don’t get lost in details.</a:t>
            </a:r>
          </a:p>
          <a:p>
            <a:pPr>
              <a:defRPr sz="1800"/>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sz="1800"/>
            </a:pPr>
            <a:r>
              <a:rPr lang="en-US" b="1" dirty="0">
                <a:latin typeface="Arial" panose="020B0604020202020204" pitchFamily="34" charset="0"/>
                <a:cs typeface="Arial" panose="020B0604020202020204" pitchFamily="34" charset="0"/>
              </a:rPr>
              <a:t>Post-Game (after the meeting)</a:t>
            </a:r>
            <a:r>
              <a:rPr lang="en-US" dirty="0">
                <a:latin typeface="Arial" panose="020B0604020202020204" pitchFamily="34" charset="0"/>
                <a:cs typeface="Arial" panose="020B0604020202020204" pitchFamily="34" charset="0"/>
              </a:rPr>
              <a:t>:  Polish, distribute promptly, keep formatting consistent.</a:t>
            </a:r>
            <a:endParaRPr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421DD8B-8E8C-415E-ACB6-4D9EA4F38FE8}"/>
              </a:ext>
            </a:extLst>
          </p:cNvPr>
          <p:cNvPicPr>
            <a:picLocks noChangeAspect="1"/>
          </p:cNvPicPr>
          <p:nvPr/>
        </p:nvPicPr>
        <p:blipFill>
          <a:blip r:embed="rId3"/>
          <a:stretch>
            <a:fillRect/>
          </a:stretch>
        </p:blipFill>
        <p:spPr>
          <a:xfrm>
            <a:off x="3208020" y="142241"/>
            <a:ext cx="2727960" cy="18186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E5C431-0588-4319-B59C-DE61C7D705F7}"/>
              </a:ext>
            </a:extLst>
          </p:cNvPr>
          <p:cNvSpPr txBox="1"/>
          <p:nvPr/>
        </p:nvSpPr>
        <p:spPr>
          <a:xfrm>
            <a:off x="1651414" y="239875"/>
            <a:ext cx="6689641" cy="707886"/>
          </a:xfrm>
          <a:prstGeom prst="rect">
            <a:avLst/>
          </a:prstGeom>
          <a:noFill/>
        </p:spPr>
        <p:txBody>
          <a:bodyPr wrap="square" rtlCol="0">
            <a:spAutoFit/>
          </a:bodyPr>
          <a:lstStyle/>
          <a:p>
            <a:r>
              <a:rPr lang="en-US" sz="4000" dirty="0">
                <a:latin typeface="+mj-lt"/>
                <a:cs typeface="Arial" panose="020B0604020202020204" pitchFamily="34" charset="0"/>
              </a:rPr>
              <a:t>Preparing Before the Meeting</a:t>
            </a:r>
          </a:p>
        </p:txBody>
      </p:sp>
      <p:sp>
        <p:nvSpPr>
          <p:cNvPr id="3" name="TextBox 2">
            <a:extLst>
              <a:ext uri="{FF2B5EF4-FFF2-40B4-BE49-F238E27FC236}">
                <a16:creationId xmlns:a16="http://schemas.microsoft.com/office/drawing/2014/main" id="{3D4BA1BC-E12F-4AB5-A186-D46BD620A3C4}"/>
              </a:ext>
            </a:extLst>
          </p:cNvPr>
          <p:cNvSpPr txBox="1"/>
          <p:nvPr/>
        </p:nvSpPr>
        <p:spPr>
          <a:xfrm>
            <a:off x="1553431" y="1068955"/>
            <a:ext cx="6689641" cy="3046988"/>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Know the Agenda – if you’re not the one who made the Agenda, make sure you’ve had the chance to look over it before the meeting to anticipate any key points and where the action items are.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Highlight the action items so you don’t forget where a vote is needed (such as adjourning the meeting).</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Make a template from the agenda</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Make sure you have all essential tools for taking notes, such as laptop, notebook, pens/pencils, and/or recording device.</a:t>
            </a:r>
          </a:p>
        </p:txBody>
      </p:sp>
      <p:pic>
        <p:nvPicPr>
          <p:cNvPr id="5" name="Picture 4">
            <a:extLst>
              <a:ext uri="{FF2B5EF4-FFF2-40B4-BE49-F238E27FC236}">
                <a16:creationId xmlns:a16="http://schemas.microsoft.com/office/drawing/2014/main" id="{D49866A1-FEBA-478F-BA79-689BFEF94C2B}"/>
              </a:ext>
            </a:extLst>
          </p:cNvPr>
          <p:cNvPicPr>
            <a:picLocks noChangeAspect="1"/>
          </p:cNvPicPr>
          <p:nvPr/>
        </p:nvPicPr>
        <p:blipFill>
          <a:blip r:embed="rId2"/>
          <a:stretch>
            <a:fillRect/>
          </a:stretch>
        </p:blipFill>
        <p:spPr>
          <a:xfrm>
            <a:off x="3235165" y="4429126"/>
            <a:ext cx="3126371" cy="2084248"/>
          </a:xfrm>
          <a:prstGeom prst="rect">
            <a:avLst/>
          </a:prstGeom>
        </p:spPr>
      </p:pic>
    </p:spTree>
    <p:extLst>
      <p:ext uri="{BB962C8B-B14F-4D97-AF65-F5344CB8AC3E}">
        <p14:creationId xmlns:p14="http://schemas.microsoft.com/office/powerpoint/2010/main" val="3429177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04BE6-B1A4-4526-A614-8C1BA466D55F}"/>
              </a:ext>
            </a:extLst>
          </p:cNvPr>
          <p:cNvPicPr>
            <a:picLocks noChangeAspect="1"/>
          </p:cNvPicPr>
          <p:nvPr/>
        </p:nvPicPr>
        <p:blipFill>
          <a:blip r:embed="rId2"/>
          <a:stretch>
            <a:fillRect/>
          </a:stretch>
        </p:blipFill>
        <p:spPr>
          <a:xfrm>
            <a:off x="2689895" y="287977"/>
            <a:ext cx="4543296" cy="6231709"/>
          </a:xfrm>
          <a:prstGeom prst="rect">
            <a:avLst/>
          </a:prstGeom>
        </p:spPr>
      </p:pic>
    </p:spTree>
    <p:extLst>
      <p:ext uri="{BB962C8B-B14F-4D97-AF65-F5344CB8AC3E}">
        <p14:creationId xmlns:p14="http://schemas.microsoft.com/office/powerpoint/2010/main" val="3672011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BF656A-005C-45AF-9D3F-6E1C8D52DE98}"/>
              </a:ext>
            </a:extLst>
          </p:cNvPr>
          <p:cNvPicPr>
            <a:picLocks noChangeAspect="1"/>
          </p:cNvPicPr>
          <p:nvPr/>
        </p:nvPicPr>
        <p:blipFill>
          <a:blip r:embed="rId2"/>
          <a:stretch>
            <a:fillRect/>
          </a:stretch>
        </p:blipFill>
        <p:spPr>
          <a:xfrm>
            <a:off x="2644687" y="330128"/>
            <a:ext cx="4656405" cy="6078873"/>
          </a:xfrm>
          <a:prstGeom prst="rect">
            <a:avLst/>
          </a:prstGeom>
        </p:spPr>
      </p:pic>
    </p:spTree>
    <p:extLst>
      <p:ext uri="{BB962C8B-B14F-4D97-AF65-F5344CB8AC3E}">
        <p14:creationId xmlns:p14="http://schemas.microsoft.com/office/powerpoint/2010/main" val="119079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AD359-D381-4010-B1DC-FC6F3A22EAB0}"/>
              </a:ext>
            </a:extLst>
          </p:cNvPr>
          <p:cNvPicPr>
            <a:picLocks noChangeAspect="1"/>
          </p:cNvPicPr>
          <p:nvPr/>
        </p:nvPicPr>
        <p:blipFill>
          <a:blip r:embed="rId2"/>
          <a:stretch>
            <a:fillRect/>
          </a:stretch>
        </p:blipFill>
        <p:spPr>
          <a:xfrm>
            <a:off x="1709928" y="99730"/>
            <a:ext cx="2952845" cy="4212835"/>
          </a:xfrm>
          <a:prstGeom prst="rect">
            <a:avLst/>
          </a:prstGeom>
        </p:spPr>
      </p:pic>
      <p:pic>
        <p:nvPicPr>
          <p:cNvPr id="5" name="Picture 4">
            <a:extLst>
              <a:ext uri="{FF2B5EF4-FFF2-40B4-BE49-F238E27FC236}">
                <a16:creationId xmlns:a16="http://schemas.microsoft.com/office/drawing/2014/main" id="{07DF952D-6B0E-4B24-9433-0ED68782DA0A}"/>
              </a:ext>
            </a:extLst>
          </p:cNvPr>
          <p:cNvPicPr>
            <a:picLocks noChangeAspect="1"/>
          </p:cNvPicPr>
          <p:nvPr/>
        </p:nvPicPr>
        <p:blipFill>
          <a:blip r:embed="rId3"/>
          <a:stretch>
            <a:fillRect/>
          </a:stretch>
        </p:blipFill>
        <p:spPr>
          <a:xfrm>
            <a:off x="5148741" y="99731"/>
            <a:ext cx="3062874" cy="4212834"/>
          </a:xfrm>
          <a:prstGeom prst="rect">
            <a:avLst/>
          </a:prstGeom>
        </p:spPr>
      </p:pic>
      <p:pic>
        <p:nvPicPr>
          <p:cNvPr id="7" name="Picture 6">
            <a:extLst>
              <a:ext uri="{FF2B5EF4-FFF2-40B4-BE49-F238E27FC236}">
                <a16:creationId xmlns:a16="http://schemas.microsoft.com/office/drawing/2014/main" id="{5A363266-D671-4D78-A666-8DCDA5D50D61}"/>
              </a:ext>
            </a:extLst>
          </p:cNvPr>
          <p:cNvPicPr>
            <a:picLocks noChangeAspect="1"/>
          </p:cNvPicPr>
          <p:nvPr/>
        </p:nvPicPr>
        <p:blipFill>
          <a:blip r:embed="rId4"/>
          <a:stretch>
            <a:fillRect/>
          </a:stretch>
        </p:blipFill>
        <p:spPr>
          <a:xfrm>
            <a:off x="3395973" y="4412296"/>
            <a:ext cx="2533600" cy="2445704"/>
          </a:xfrm>
          <a:prstGeom prst="rect">
            <a:avLst/>
          </a:prstGeom>
        </p:spPr>
      </p:pic>
    </p:spTree>
    <p:extLst>
      <p:ext uri="{BB962C8B-B14F-4D97-AF65-F5344CB8AC3E}">
        <p14:creationId xmlns:p14="http://schemas.microsoft.com/office/powerpoint/2010/main" val="1276669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171083-5CAD-4B7C-9673-1B146B71DD78}"/>
              </a:ext>
            </a:extLst>
          </p:cNvPr>
          <p:cNvSpPr txBox="1"/>
          <p:nvPr/>
        </p:nvSpPr>
        <p:spPr>
          <a:xfrm>
            <a:off x="2503536" y="480245"/>
            <a:ext cx="4396028" cy="707886"/>
          </a:xfrm>
          <a:prstGeom prst="rect">
            <a:avLst/>
          </a:prstGeom>
          <a:noFill/>
        </p:spPr>
        <p:txBody>
          <a:bodyPr wrap="square">
            <a:spAutoFit/>
          </a:bodyPr>
          <a:lstStyle/>
          <a:p>
            <a:r>
              <a:rPr lang="en-US" sz="4000" dirty="0">
                <a:latin typeface="+mj-lt"/>
                <a:cs typeface="Arial" panose="020B0604020202020204" pitchFamily="34" charset="0"/>
              </a:rPr>
              <a:t>During the Meeting</a:t>
            </a:r>
          </a:p>
        </p:txBody>
      </p:sp>
      <p:sp>
        <p:nvSpPr>
          <p:cNvPr id="6" name="TextBox 5">
            <a:extLst>
              <a:ext uri="{FF2B5EF4-FFF2-40B4-BE49-F238E27FC236}">
                <a16:creationId xmlns:a16="http://schemas.microsoft.com/office/drawing/2014/main" id="{9A093BBD-584A-4E96-BD79-5422A7B5999E}"/>
              </a:ext>
            </a:extLst>
          </p:cNvPr>
          <p:cNvSpPr txBox="1"/>
          <p:nvPr/>
        </p:nvSpPr>
        <p:spPr>
          <a:xfrm>
            <a:off x="1243584" y="1633412"/>
            <a:ext cx="7388352" cy="4493538"/>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Listen but don’t get lost in details – don’t overthink </a:t>
            </a:r>
            <a:r>
              <a:rPr lang="en-US" b="1" dirty="0">
                <a:latin typeface="Arial" panose="020B0604020202020204" pitchFamily="34" charset="0"/>
                <a:cs typeface="Arial" panose="020B0604020202020204" pitchFamily="34" charset="0"/>
                <a:sym typeface="Wingdings" panose="05000000000000000000" pitchFamily="2" charset="2"/>
              </a:rPr>
              <a:t> </a:t>
            </a:r>
            <a:br>
              <a:rPr lang="en-US" b="1" dirty="0">
                <a:latin typeface="Arial" panose="020B0604020202020204" pitchFamily="34" charset="0"/>
                <a:cs typeface="Arial" panose="020B0604020202020204" pitchFamily="34" charset="0"/>
              </a:rPr>
            </a:br>
            <a:r>
              <a:rPr lang="en-US" sz="1400" i="1" dirty="0">
                <a:latin typeface="Arial" panose="020B0604020202020204" pitchFamily="34" charset="0"/>
                <a:cs typeface="Arial" panose="020B0604020202020204" pitchFamily="34" charset="0"/>
              </a:rPr>
              <a:t>Pay attention to the key points. </a:t>
            </a:r>
            <a:br>
              <a:rPr lang="en-US" sz="1400" i="1" dirty="0"/>
            </a:br>
            <a:r>
              <a:rPr lang="en-US" sz="1400" i="1" dirty="0">
                <a:latin typeface="Arial" panose="020B0604020202020204" pitchFamily="34" charset="0"/>
                <a:cs typeface="Arial" panose="020B0604020202020204" pitchFamily="34" charset="0"/>
              </a:rPr>
              <a:t>Example:  If someone spends five minutes explaining why a project is delayed, you don’t need to write down the whole story.</a:t>
            </a:r>
            <a:br>
              <a:rPr lang="en-US" sz="1400" i="1" dirty="0">
                <a:latin typeface="Arial" panose="020B0604020202020204" pitchFamily="34" charset="0"/>
                <a:cs typeface="Arial" panose="020B0604020202020204" pitchFamily="34" charset="0"/>
              </a:rPr>
            </a:br>
            <a:r>
              <a:rPr lang="en-US" sz="1400" i="1" dirty="0">
                <a:latin typeface="Arial" panose="020B0604020202020204" pitchFamily="34" charset="0"/>
                <a:cs typeface="Arial" panose="020B0604020202020204" pitchFamily="34" charset="0"/>
              </a:rPr>
              <a:t>You’d simply note:  “Project X delayed; new deadline September 30. John will follow up with vendor.”</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Capture motions/votes on action items</a:t>
            </a:r>
            <a:br>
              <a:rPr lang="en-US" b="1" dirty="0">
                <a:latin typeface="Arial" panose="020B0604020202020204" pitchFamily="34" charset="0"/>
                <a:cs typeface="Arial" panose="020B0604020202020204" pitchFamily="34" charset="0"/>
              </a:rPr>
            </a:br>
            <a:r>
              <a:rPr lang="en-US" sz="1400" i="1" dirty="0">
                <a:latin typeface="Arial" panose="020B0604020202020204" pitchFamily="34" charset="0"/>
                <a:cs typeface="Arial" panose="020B0604020202020204" pitchFamily="34" charset="0"/>
              </a:rPr>
              <a:t>Example</a:t>
            </a:r>
            <a:r>
              <a:rPr lang="en-US" sz="1400" dirty="0">
                <a:latin typeface="Arial" panose="020B0604020202020204" pitchFamily="34" charset="0"/>
                <a:cs typeface="Arial" panose="020B0604020202020204" pitchFamily="34" charset="0"/>
              </a:rPr>
              <a:t>:  </a:t>
            </a:r>
            <a:r>
              <a:rPr lang="en-US" sz="1400" i="1" dirty="0">
                <a:effectLst/>
                <a:latin typeface="Arial" panose="020B0604020202020204" pitchFamily="34" charset="0"/>
                <a:ea typeface="Calibri" panose="020F0502020204030204" pitchFamily="34" charset="0"/>
              </a:rPr>
              <a:t>On a motion by Heather Black and seconded by Sheri Taylor, with approval by all members, the minutes from the May 8, 2025, CTAC meeting were approved as presented.</a:t>
            </a:r>
            <a:endParaRPr lang="en-US" sz="1400" i="1" dirty="0"/>
          </a:p>
          <a:p>
            <a:endParaRPr lang="en-US" dirty="0"/>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Capture any decisions made</a:t>
            </a:r>
            <a:br>
              <a:rPr lang="en-US" b="1" dirty="0">
                <a:latin typeface="Arial" panose="020B0604020202020204" pitchFamily="34" charset="0"/>
                <a:cs typeface="Arial" panose="020B0604020202020204" pitchFamily="34" charset="0"/>
              </a:rPr>
            </a:br>
            <a:r>
              <a:rPr lang="en-US" sz="1400" i="1" dirty="0">
                <a:latin typeface="Arial" panose="020B0604020202020204" pitchFamily="34" charset="0"/>
                <a:cs typeface="Arial" panose="020B0604020202020204" pitchFamily="34" charset="0"/>
              </a:rPr>
              <a:t>*  Approving a budget or proposal</a:t>
            </a:r>
            <a:br>
              <a:rPr lang="en-US" sz="1400" i="1" dirty="0">
                <a:latin typeface="Arial" panose="020B0604020202020204" pitchFamily="34" charset="0"/>
                <a:cs typeface="Arial" panose="020B0604020202020204" pitchFamily="34" charset="0"/>
              </a:rPr>
            </a:br>
            <a:r>
              <a:rPr lang="en-US" sz="1400" i="1" dirty="0">
                <a:latin typeface="Arial" panose="020B0604020202020204" pitchFamily="34" charset="0"/>
                <a:cs typeface="Arial" panose="020B0604020202020204" pitchFamily="34" charset="0"/>
              </a:rPr>
              <a:t>* Choosing a date for an event</a:t>
            </a:r>
            <a:br>
              <a:rPr lang="en-US" sz="1400" i="1" dirty="0">
                <a:latin typeface="Arial" panose="020B0604020202020204" pitchFamily="34" charset="0"/>
                <a:cs typeface="Arial" panose="020B0604020202020204" pitchFamily="34" charset="0"/>
              </a:rPr>
            </a:br>
            <a:r>
              <a:rPr lang="en-US" sz="1400" i="1" dirty="0">
                <a:latin typeface="Arial" panose="020B0604020202020204" pitchFamily="34" charset="0"/>
                <a:cs typeface="Arial" panose="020B0604020202020204" pitchFamily="34" charset="0"/>
              </a:rPr>
              <a:t>* Agreeing on next steps for a project</a:t>
            </a:r>
          </a:p>
          <a:p>
            <a:pPr marL="285750" indent="-285750">
              <a:buFont typeface="Arial" panose="020B0604020202020204" pitchFamily="34" charset="0"/>
              <a:buChar char="•"/>
            </a:pPr>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I usually have my laptop, my agenda/agenda template </a:t>
            </a:r>
          </a:p>
          <a:p>
            <a:r>
              <a:rPr lang="en-US" sz="1400" i="1" dirty="0">
                <a:latin typeface="Arial" panose="020B0604020202020204" pitchFamily="34" charset="0"/>
                <a:cs typeface="Arial" panose="020B0604020202020204" pitchFamily="34" charset="0"/>
              </a:rPr>
              <a:t>where I take notes, iPhone for recording</a:t>
            </a:r>
          </a:p>
        </p:txBody>
      </p:sp>
      <p:pic>
        <p:nvPicPr>
          <p:cNvPr id="4" name="Picture 3">
            <a:extLst>
              <a:ext uri="{FF2B5EF4-FFF2-40B4-BE49-F238E27FC236}">
                <a16:creationId xmlns:a16="http://schemas.microsoft.com/office/drawing/2014/main" id="{F0FD6F45-5B05-4102-9EC4-137266E3BA7F}"/>
              </a:ext>
            </a:extLst>
          </p:cNvPr>
          <p:cNvPicPr>
            <a:picLocks noChangeAspect="1"/>
          </p:cNvPicPr>
          <p:nvPr/>
        </p:nvPicPr>
        <p:blipFill>
          <a:blip r:embed="rId3"/>
          <a:stretch>
            <a:fillRect/>
          </a:stretch>
        </p:blipFill>
        <p:spPr>
          <a:xfrm>
            <a:off x="5935026" y="4785359"/>
            <a:ext cx="2866073" cy="1910715"/>
          </a:xfrm>
          <a:prstGeom prst="rect">
            <a:avLst/>
          </a:prstGeom>
        </p:spPr>
      </p:pic>
    </p:spTree>
    <p:extLst>
      <p:ext uri="{BB962C8B-B14F-4D97-AF65-F5344CB8AC3E}">
        <p14:creationId xmlns:p14="http://schemas.microsoft.com/office/powerpoint/2010/main" val="34786478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1222</TotalTime>
  <Words>989</Words>
  <Application>Microsoft Office PowerPoint</Application>
  <PresentationFormat>On-screen Show (4:3)</PresentationFormat>
  <Paragraphs>90</Paragraphs>
  <Slides>16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Corbel</vt:lpstr>
      <vt:lpstr>Courier New</vt:lpstr>
      <vt:lpstr>Parallax</vt:lpstr>
      <vt:lpstr>Taking Effective Meeting Minutes</vt:lpstr>
      <vt:lpstr>Introduction</vt:lpstr>
      <vt:lpstr>Why Minutes Matter</vt:lpstr>
      <vt:lpstr> Pre-game/Game/Post-Game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Tips &amp; Tools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Effective Meeting Minutes</dc:title>
  <dc:subject/>
  <dc:creator>Karen Nail</dc:creator>
  <cp:keywords/>
  <dc:description>generated using python-pptx</dc:description>
  <cp:lastModifiedBy>Karen Nail</cp:lastModifiedBy>
  <cp:revision>48</cp:revision>
  <dcterms:created xsi:type="dcterms:W3CDTF">2013-01-27T09:14:16Z</dcterms:created>
  <dcterms:modified xsi:type="dcterms:W3CDTF">2025-09-07T18:15:30Z</dcterms:modified>
  <cp:category/>
</cp:coreProperties>
</file>